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26" r:id="rId1"/>
  </p:sldMasterIdLst>
  <p:notesMasterIdLst>
    <p:notesMasterId r:id="rId29"/>
  </p:notesMasterIdLst>
  <p:sldIdLst>
    <p:sldId id="256" r:id="rId2"/>
    <p:sldId id="257" r:id="rId3"/>
    <p:sldId id="258" r:id="rId4"/>
    <p:sldId id="266" r:id="rId5"/>
    <p:sldId id="264" r:id="rId6"/>
    <p:sldId id="267" r:id="rId7"/>
    <p:sldId id="273" r:id="rId8"/>
    <p:sldId id="268" r:id="rId9"/>
    <p:sldId id="287" r:id="rId10"/>
    <p:sldId id="281" r:id="rId11"/>
    <p:sldId id="284" r:id="rId12"/>
    <p:sldId id="282" r:id="rId13"/>
    <p:sldId id="285" r:id="rId14"/>
    <p:sldId id="289" r:id="rId15"/>
    <p:sldId id="294" r:id="rId16"/>
    <p:sldId id="290" r:id="rId17"/>
    <p:sldId id="288" r:id="rId18"/>
    <p:sldId id="286" r:id="rId19"/>
    <p:sldId id="291" r:id="rId20"/>
    <p:sldId id="292" r:id="rId21"/>
    <p:sldId id="293" r:id="rId22"/>
    <p:sldId id="295" r:id="rId23"/>
    <p:sldId id="296" r:id="rId24"/>
    <p:sldId id="297" r:id="rId25"/>
    <p:sldId id="280" r:id="rId26"/>
    <p:sldId id="270" r:id="rId27"/>
    <p:sldId id="265" r:id="rId28"/>
  </p:sldIdLst>
  <p:sldSz cx="14630400" cy="8229600"/>
  <p:notesSz cx="8229600" cy="14630400"/>
  <p:embeddedFontLst>
    <p:embeddedFont>
      <p:font typeface="Berlin Sans FB Demi" panose="020E0802020502020306" pitchFamily="34" charset="0"/>
      <p:bold r:id="rId30"/>
    </p:embeddedFont>
    <p:embeddedFont>
      <p:font typeface="IBM Plex Sans" panose="020B0503050203000203" pitchFamily="34" charset="0"/>
      <p:regular r:id="rId31"/>
      <p:bold r:id="rId32"/>
      <p:italic r:id="rId33"/>
      <p:boldItalic r:id="rId34"/>
    </p:embeddedFont>
    <p:embeddedFont>
      <p:font typeface="Outfit Medium" panose="020B0604020202020204" charset="0"/>
      <p:regular r:id="rId35"/>
    </p:embeddedFont>
    <p:embeddedFont>
      <p:font typeface="Tw Cen MT" panose="020B0602020104020603" pitchFamily="34" charset="0"/>
      <p:regular r:id="rId36"/>
      <p:bold r:id="rId37"/>
      <p:italic r:id="rId38"/>
      <p:boldItalic r:id="rId39"/>
    </p:embeddedFont>
    <p:embeddedFont>
      <p:font typeface="Tw Cen MT Condensed" panose="020B0606020104020203" pitchFamily="34" charset="0"/>
      <p:regular r:id="rId40"/>
      <p:bold r:id="rId41"/>
    </p:embeddedFont>
    <p:embeddedFont>
      <p:font typeface="Wingdings 3" panose="05040102010807070707" pitchFamily="18" charset="2"/>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82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1731" autoAdjust="0"/>
  </p:normalViewPr>
  <p:slideViewPr>
    <p:cSldViewPr snapToGrid="0" snapToObjects="1">
      <p:cViewPr>
        <p:scale>
          <a:sx n="55" d="100"/>
          <a:sy n="55"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C0D53C-F90B-487B-8269-29FF66ECF965}" type="doc">
      <dgm:prSet loTypeId="urn:microsoft.com/office/officeart/2005/8/layout/equation1" loCatId="process" qsTypeId="urn:microsoft.com/office/officeart/2005/8/quickstyle/simple1" qsCatId="simple" csTypeId="urn:microsoft.com/office/officeart/2005/8/colors/colorful1" csCatId="colorful" phldr="1"/>
      <dgm:spPr/>
      <dgm:t>
        <a:bodyPr/>
        <a:lstStyle/>
        <a:p>
          <a:endParaRPr lang="en-AU"/>
        </a:p>
      </dgm:t>
    </dgm:pt>
    <dgm:pt modelId="{46EEF603-A73B-4FD5-A0D0-BF721E72D8BE}">
      <dgm:prSet phldrT="[Text]" phldr="0" custT="1"/>
      <dgm:spPr/>
      <dgm:t>
        <a:bodyPr/>
        <a:lstStyle/>
        <a:p>
          <a:r>
            <a:rPr lang="en-AU" sz="2400" dirty="0"/>
            <a:t>Intro</a:t>
          </a:r>
        </a:p>
      </dgm:t>
    </dgm:pt>
    <dgm:pt modelId="{AB2F7F05-AD67-4B41-B643-1ACD9A8BCFD6}" type="parTrans" cxnId="{7DEE9090-37C7-41A8-8157-7CBB6E4BA502}">
      <dgm:prSet/>
      <dgm:spPr/>
      <dgm:t>
        <a:bodyPr/>
        <a:lstStyle/>
        <a:p>
          <a:endParaRPr lang="en-AU"/>
        </a:p>
      </dgm:t>
    </dgm:pt>
    <dgm:pt modelId="{2C135019-D29D-48CC-814E-C286CC615B63}" type="sibTrans" cxnId="{7DEE9090-37C7-41A8-8157-7CBB6E4BA502}">
      <dgm:prSet/>
      <dgm:spPr/>
      <dgm:t>
        <a:bodyPr/>
        <a:lstStyle/>
        <a:p>
          <a:endParaRPr lang="en-AU"/>
        </a:p>
      </dgm:t>
    </dgm:pt>
    <dgm:pt modelId="{2F8A02A9-FB48-442A-A241-2EBDC2B3783D}">
      <dgm:prSet phldrT="[Text]" phldr="0" custT="1"/>
      <dgm:spPr/>
      <dgm:t>
        <a:bodyPr/>
        <a:lstStyle/>
        <a:p>
          <a:r>
            <a:rPr lang="en-AU" sz="2400" dirty="0"/>
            <a:t>Audience</a:t>
          </a:r>
        </a:p>
      </dgm:t>
    </dgm:pt>
    <dgm:pt modelId="{F8AC9EF7-0C3C-4D6B-9D76-5756040FE13E}" type="parTrans" cxnId="{056C6E14-FE3A-4596-94DB-D160CD4D7325}">
      <dgm:prSet/>
      <dgm:spPr/>
      <dgm:t>
        <a:bodyPr/>
        <a:lstStyle/>
        <a:p>
          <a:endParaRPr lang="en-AU"/>
        </a:p>
      </dgm:t>
    </dgm:pt>
    <dgm:pt modelId="{29C960EB-BADE-43C7-8BCD-8C1311BEF273}" type="sibTrans" cxnId="{056C6E14-FE3A-4596-94DB-D160CD4D7325}">
      <dgm:prSet/>
      <dgm:spPr/>
      <dgm:t>
        <a:bodyPr/>
        <a:lstStyle/>
        <a:p>
          <a:endParaRPr lang="en-AU"/>
        </a:p>
      </dgm:t>
    </dgm:pt>
    <dgm:pt modelId="{F9F31071-5AB8-4D36-A774-A5C3A9CC33A5}">
      <dgm:prSet phldrT="[Text]" phldr="0" custT="1"/>
      <dgm:spPr/>
      <dgm:t>
        <a:bodyPr/>
        <a:lstStyle/>
        <a:p>
          <a:r>
            <a:rPr lang="en-AU" sz="2400" dirty="0"/>
            <a:t>EDA</a:t>
          </a:r>
        </a:p>
      </dgm:t>
    </dgm:pt>
    <dgm:pt modelId="{4D120D49-3F29-4699-8AEC-51275A18F7AB}" type="parTrans" cxnId="{943EF157-6A9E-4FED-9E0B-9D085C381F45}">
      <dgm:prSet/>
      <dgm:spPr/>
      <dgm:t>
        <a:bodyPr/>
        <a:lstStyle/>
        <a:p>
          <a:endParaRPr lang="en-AU"/>
        </a:p>
      </dgm:t>
    </dgm:pt>
    <dgm:pt modelId="{6C9FD797-9B15-4C3E-9A68-4E1754E8D8D1}" type="sibTrans" cxnId="{943EF157-6A9E-4FED-9E0B-9D085C381F45}">
      <dgm:prSet/>
      <dgm:spPr/>
      <dgm:t>
        <a:bodyPr/>
        <a:lstStyle/>
        <a:p>
          <a:endParaRPr lang="en-AU"/>
        </a:p>
      </dgm:t>
    </dgm:pt>
    <dgm:pt modelId="{E2376622-ED66-4D31-BA80-2B1CE736581F}">
      <dgm:prSet phldrT="[Text]" phldr="0" custT="1"/>
      <dgm:spPr/>
      <dgm:t>
        <a:bodyPr/>
        <a:lstStyle/>
        <a:p>
          <a:r>
            <a:rPr lang="en-AU" sz="2400" dirty="0"/>
            <a:t>ML Models</a:t>
          </a:r>
        </a:p>
      </dgm:t>
    </dgm:pt>
    <dgm:pt modelId="{DD737167-D08C-4C23-ADDB-4A80AC8EBBA6}" type="parTrans" cxnId="{BFBFC43F-626E-4146-8A54-E4A6A5DAD780}">
      <dgm:prSet/>
      <dgm:spPr/>
      <dgm:t>
        <a:bodyPr/>
        <a:lstStyle/>
        <a:p>
          <a:endParaRPr lang="en-AU"/>
        </a:p>
      </dgm:t>
    </dgm:pt>
    <dgm:pt modelId="{0E403660-B608-4C04-9A8C-D384BABE003A}" type="sibTrans" cxnId="{BFBFC43F-626E-4146-8A54-E4A6A5DAD780}">
      <dgm:prSet/>
      <dgm:spPr/>
      <dgm:t>
        <a:bodyPr/>
        <a:lstStyle/>
        <a:p>
          <a:endParaRPr lang="en-AU"/>
        </a:p>
      </dgm:t>
    </dgm:pt>
    <dgm:pt modelId="{775D982A-9D6A-43FD-9761-2BADFAD95830}">
      <dgm:prSet phldrT="[Text]" phldr="0" custT="1"/>
      <dgm:spPr/>
      <dgm:t>
        <a:bodyPr/>
        <a:lstStyle/>
        <a:p>
          <a:r>
            <a:rPr lang="en-AU" sz="2400" dirty="0"/>
            <a:t>Recommendations</a:t>
          </a:r>
        </a:p>
      </dgm:t>
    </dgm:pt>
    <dgm:pt modelId="{D8F6F8AB-0EE0-4E5A-ACE1-0B40CDD5F0CE}" type="parTrans" cxnId="{B190FC2D-C1BF-4B73-8972-1E7F4581B915}">
      <dgm:prSet/>
      <dgm:spPr/>
      <dgm:t>
        <a:bodyPr/>
        <a:lstStyle/>
        <a:p>
          <a:endParaRPr lang="en-AU"/>
        </a:p>
      </dgm:t>
    </dgm:pt>
    <dgm:pt modelId="{7B097A5B-C751-4BD1-B357-0F349AC21EEA}" type="sibTrans" cxnId="{B190FC2D-C1BF-4B73-8972-1E7F4581B915}">
      <dgm:prSet/>
      <dgm:spPr/>
      <dgm:t>
        <a:bodyPr/>
        <a:lstStyle/>
        <a:p>
          <a:endParaRPr lang="en-AU"/>
        </a:p>
      </dgm:t>
    </dgm:pt>
    <dgm:pt modelId="{634A6BD1-FCBD-409F-B171-60680E97B117}" type="pres">
      <dgm:prSet presAssocID="{B7C0D53C-F90B-487B-8269-29FF66ECF965}" presName="linearFlow" presStyleCnt="0">
        <dgm:presLayoutVars>
          <dgm:dir/>
          <dgm:resizeHandles val="exact"/>
        </dgm:presLayoutVars>
      </dgm:prSet>
      <dgm:spPr/>
    </dgm:pt>
    <dgm:pt modelId="{4D6F66D4-E929-411A-83F5-A5EEAC2AAF6D}" type="pres">
      <dgm:prSet presAssocID="{46EEF603-A73B-4FD5-A0D0-BF721E72D8BE}" presName="node" presStyleLbl="node1" presStyleIdx="0" presStyleCnt="5">
        <dgm:presLayoutVars>
          <dgm:bulletEnabled val="1"/>
        </dgm:presLayoutVars>
      </dgm:prSet>
      <dgm:spPr/>
    </dgm:pt>
    <dgm:pt modelId="{A7B20178-17C5-47CD-9356-A270AA7A079C}" type="pres">
      <dgm:prSet presAssocID="{2C135019-D29D-48CC-814E-C286CC615B63}" presName="spacerL" presStyleCnt="0"/>
      <dgm:spPr/>
    </dgm:pt>
    <dgm:pt modelId="{EB6D8931-5C55-4C9E-810D-40FD2546316A}" type="pres">
      <dgm:prSet presAssocID="{2C135019-D29D-48CC-814E-C286CC615B63}" presName="sibTrans" presStyleLbl="sibTrans2D1" presStyleIdx="0" presStyleCnt="4"/>
      <dgm:spPr/>
    </dgm:pt>
    <dgm:pt modelId="{E4606CD0-33F1-4918-B773-53A5C0CD36DF}" type="pres">
      <dgm:prSet presAssocID="{2C135019-D29D-48CC-814E-C286CC615B63}" presName="spacerR" presStyleCnt="0"/>
      <dgm:spPr/>
    </dgm:pt>
    <dgm:pt modelId="{A1826D98-8A41-4920-B2C8-FC07C61E7CF2}" type="pres">
      <dgm:prSet presAssocID="{2F8A02A9-FB48-442A-A241-2EBDC2B3783D}" presName="node" presStyleLbl="node1" presStyleIdx="1" presStyleCnt="5">
        <dgm:presLayoutVars>
          <dgm:bulletEnabled val="1"/>
        </dgm:presLayoutVars>
      </dgm:prSet>
      <dgm:spPr/>
    </dgm:pt>
    <dgm:pt modelId="{5A2CB303-F99C-4E98-A89D-944D6B40A137}" type="pres">
      <dgm:prSet presAssocID="{29C960EB-BADE-43C7-8BCD-8C1311BEF273}" presName="spacerL" presStyleCnt="0"/>
      <dgm:spPr/>
    </dgm:pt>
    <dgm:pt modelId="{18FD3E56-7392-4D97-A3D7-116BF177A41A}" type="pres">
      <dgm:prSet presAssocID="{29C960EB-BADE-43C7-8BCD-8C1311BEF273}" presName="sibTrans" presStyleLbl="sibTrans2D1" presStyleIdx="1" presStyleCnt="4"/>
      <dgm:spPr/>
    </dgm:pt>
    <dgm:pt modelId="{4DE57A4C-3802-425A-AC1A-C8A73AAF0313}" type="pres">
      <dgm:prSet presAssocID="{29C960EB-BADE-43C7-8BCD-8C1311BEF273}" presName="spacerR" presStyleCnt="0"/>
      <dgm:spPr/>
    </dgm:pt>
    <dgm:pt modelId="{92353774-9662-4F12-8D38-20366330469B}" type="pres">
      <dgm:prSet presAssocID="{F9F31071-5AB8-4D36-A774-A5C3A9CC33A5}" presName="node" presStyleLbl="node1" presStyleIdx="2" presStyleCnt="5">
        <dgm:presLayoutVars>
          <dgm:bulletEnabled val="1"/>
        </dgm:presLayoutVars>
      </dgm:prSet>
      <dgm:spPr/>
    </dgm:pt>
    <dgm:pt modelId="{340E8284-372A-4C8F-A49C-6ADA1AF44CED}" type="pres">
      <dgm:prSet presAssocID="{6C9FD797-9B15-4C3E-9A68-4E1754E8D8D1}" presName="spacerL" presStyleCnt="0"/>
      <dgm:spPr/>
    </dgm:pt>
    <dgm:pt modelId="{C3114955-5038-46AB-A7F2-E082B7149194}" type="pres">
      <dgm:prSet presAssocID="{6C9FD797-9B15-4C3E-9A68-4E1754E8D8D1}" presName="sibTrans" presStyleLbl="sibTrans2D1" presStyleIdx="2" presStyleCnt="4"/>
      <dgm:spPr/>
    </dgm:pt>
    <dgm:pt modelId="{FC4C29D8-C79D-4905-9883-5718BDB8D596}" type="pres">
      <dgm:prSet presAssocID="{6C9FD797-9B15-4C3E-9A68-4E1754E8D8D1}" presName="spacerR" presStyleCnt="0"/>
      <dgm:spPr/>
    </dgm:pt>
    <dgm:pt modelId="{22BE4D03-141D-431C-8443-DE6B44E6221B}" type="pres">
      <dgm:prSet presAssocID="{E2376622-ED66-4D31-BA80-2B1CE736581F}" presName="node" presStyleLbl="node1" presStyleIdx="3" presStyleCnt="5">
        <dgm:presLayoutVars>
          <dgm:bulletEnabled val="1"/>
        </dgm:presLayoutVars>
      </dgm:prSet>
      <dgm:spPr/>
    </dgm:pt>
    <dgm:pt modelId="{D426B748-3280-4EF0-8E23-68E73F062574}" type="pres">
      <dgm:prSet presAssocID="{0E403660-B608-4C04-9A8C-D384BABE003A}" presName="spacerL" presStyleCnt="0"/>
      <dgm:spPr/>
    </dgm:pt>
    <dgm:pt modelId="{242BB877-D9B5-4657-A738-9955FD0894A5}" type="pres">
      <dgm:prSet presAssocID="{0E403660-B608-4C04-9A8C-D384BABE003A}" presName="sibTrans" presStyleLbl="sibTrans2D1" presStyleIdx="3" presStyleCnt="4"/>
      <dgm:spPr/>
    </dgm:pt>
    <dgm:pt modelId="{E458FA74-87D5-4F75-86B2-9A56A01D3B35}" type="pres">
      <dgm:prSet presAssocID="{0E403660-B608-4C04-9A8C-D384BABE003A}" presName="spacerR" presStyleCnt="0"/>
      <dgm:spPr/>
    </dgm:pt>
    <dgm:pt modelId="{AA1A2D56-0D62-43AD-AF4E-8221F33FA01F}" type="pres">
      <dgm:prSet presAssocID="{775D982A-9D6A-43FD-9761-2BADFAD95830}" presName="node" presStyleLbl="node1" presStyleIdx="4" presStyleCnt="5">
        <dgm:presLayoutVars>
          <dgm:bulletEnabled val="1"/>
        </dgm:presLayoutVars>
      </dgm:prSet>
      <dgm:spPr>
        <a:prstGeom prst="can">
          <a:avLst/>
        </a:prstGeom>
      </dgm:spPr>
    </dgm:pt>
  </dgm:ptLst>
  <dgm:cxnLst>
    <dgm:cxn modelId="{AE8E2C08-36E9-4B97-A8B4-D33C4C27E0D3}" type="presOf" srcId="{E2376622-ED66-4D31-BA80-2B1CE736581F}" destId="{22BE4D03-141D-431C-8443-DE6B44E6221B}" srcOrd="0" destOrd="0" presId="urn:microsoft.com/office/officeart/2005/8/layout/equation1"/>
    <dgm:cxn modelId="{056C6E14-FE3A-4596-94DB-D160CD4D7325}" srcId="{B7C0D53C-F90B-487B-8269-29FF66ECF965}" destId="{2F8A02A9-FB48-442A-A241-2EBDC2B3783D}" srcOrd="1" destOrd="0" parTransId="{F8AC9EF7-0C3C-4D6B-9D76-5756040FE13E}" sibTransId="{29C960EB-BADE-43C7-8BCD-8C1311BEF273}"/>
    <dgm:cxn modelId="{B190FC2D-C1BF-4B73-8972-1E7F4581B915}" srcId="{B7C0D53C-F90B-487B-8269-29FF66ECF965}" destId="{775D982A-9D6A-43FD-9761-2BADFAD95830}" srcOrd="4" destOrd="0" parTransId="{D8F6F8AB-0EE0-4E5A-ACE1-0B40CDD5F0CE}" sibTransId="{7B097A5B-C751-4BD1-B357-0F349AC21EEA}"/>
    <dgm:cxn modelId="{BFBFC43F-626E-4146-8A54-E4A6A5DAD780}" srcId="{B7C0D53C-F90B-487B-8269-29FF66ECF965}" destId="{E2376622-ED66-4D31-BA80-2B1CE736581F}" srcOrd="3" destOrd="0" parTransId="{DD737167-D08C-4C23-ADDB-4A80AC8EBBA6}" sibTransId="{0E403660-B608-4C04-9A8C-D384BABE003A}"/>
    <dgm:cxn modelId="{943EF157-6A9E-4FED-9E0B-9D085C381F45}" srcId="{B7C0D53C-F90B-487B-8269-29FF66ECF965}" destId="{F9F31071-5AB8-4D36-A774-A5C3A9CC33A5}" srcOrd="2" destOrd="0" parTransId="{4D120D49-3F29-4699-8AEC-51275A18F7AB}" sibTransId="{6C9FD797-9B15-4C3E-9A68-4E1754E8D8D1}"/>
    <dgm:cxn modelId="{35EC957D-E59E-4718-9F71-CD5934E1C626}" type="presOf" srcId="{46EEF603-A73B-4FD5-A0D0-BF721E72D8BE}" destId="{4D6F66D4-E929-411A-83F5-A5EEAC2AAF6D}" srcOrd="0" destOrd="0" presId="urn:microsoft.com/office/officeart/2005/8/layout/equation1"/>
    <dgm:cxn modelId="{1A618783-6333-4C73-A703-00156140E420}" type="presOf" srcId="{2F8A02A9-FB48-442A-A241-2EBDC2B3783D}" destId="{A1826D98-8A41-4920-B2C8-FC07C61E7CF2}" srcOrd="0" destOrd="0" presId="urn:microsoft.com/office/officeart/2005/8/layout/equation1"/>
    <dgm:cxn modelId="{B2FB5A84-8645-4BFA-A7B4-0246C6A58285}" type="presOf" srcId="{6C9FD797-9B15-4C3E-9A68-4E1754E8D8D1}" destId="{C3114955-5038-46AB-A7F2-E082B7149194}" srcOrd="0" destOrd="0" presId="urn:microsoft.com/office/officeart/2005/8/layout/equation1"/>
    <dgm:cxn modelId="{7DEE9090-37C7-41A8-8157-7CBB6E4BA502}" srcId="{B7C0D53C-F90B-487B-8269-29FF66ECF965}" destId="{46EEF603-A73B-4FD5-A0D0-BF721E72D8BE}" srcOrd="0" destOrd="0" parTransId="{AB2F7F05-AD67-4B41-B643-1ACD9A8BCFD6}" sibTransId="{2C135019-D29D-48CC-814E-C286CC615B63}"/>
    <dgm:cxn modelId="{596E0AA0-2A0B-4118-BE2E-11FDA3B01DD7}" type="presOf" srcId="{29C960EB-BADE-43C7-8BCD-8C1311BEF273}" destId="{18FD3E56-7392-4D97-A3D7-116BF177A41A}" srcOrd="0" destOrd="0" presId="urn:microsoft.com/office/officeart/2005/8/layout/equation1"/>
    <dgm:cxn modelId="{AF6B84C5-881F-45F3-9C77-832A674E7C37}" type="presOf" srcId="{0E403660-B608-4C04-9A8C-D384BABE003A}" destId="{242BB877-D9B5-4657-A738-9955FD0894A5}" srcOrd="0" destOrd="0" presId="urn:microsoft.com/office/officeart/2005/8/layout/equation1"/>
    <dgm:cxn modelId="{9426CBD0-7EB1-4A42-A4F9-B50AE41C9D6B}" type="presOf" srcId="{F9F31071-5AB8-4D36-A774-A5C3A9CC33A5}" destId="{92353774-9662-4F12-8D38-20366330469B}" srcOrd="0" destOrd="0" presId="urn:microsoft.com/office/officeart/2005/8/layout/equation1"/>
    <dgm:cxn modelId="{FF0B35D1-0519-454D-B531-5BC10C351687}" type="presOf" srcId="{775D982A-9D6A-43FD-9761-2BADFAD95830}" destId="{AA1A2D56-0D62-43AD-AF4E-8221F33FA01F}" srcOrd="0" destOrd="0" presId="urn:microsoft.com/office/officeart/2005/8/layout/equation1"/>
    <dgm:cxn modelId="{9CCE6BD2-5E2C-40F2-89A9-997C7C68E9D7}" type="presOf" srcId="{B7C0D53C-F90B-487B-8269-29FF66ECF965}" destId="{634A6BD1-FCBD-409F-B171-60680E97B117}" srcOrd="0" destOrd="0" presId="urn:microsoft.com/office/officeart/2005/8/layout/equation1"/>
    <dgm:cxn modelId="{61BA20FB-96DD-40E6-9AF6-86E988C7905B}" type="presOf" srcId="{2C135019-D29D-48CC-814E-C286CC615B63}" destId="{EB6D8931-5C55-4C9E-810D-40FD2546316A}" srcOrd="0" destOrd="0" presId="urn:microsoft.com/office/officeart/2005/8/layout/equation1"/>
    <dgm:cxn modelId="{8F325F9D-F798-4C19-95D8-25558EA62285}" type="presParOf" srcId="{634A6BD1-FCBD-409F-B171-60680E97B117}" destId="{4D6F66D4-E929-411A-83F5-A5EEAC2AAF6D}" srcOrd="0" destOrd="0" presId="urn:microsoft.com/office/officeart/2005/8/layout/equation1"/>
    <dgm:cxn modelId="{25ED03A9-15FC-4743-84E4-5E135689EB48}" type="presParOf" srcId="{634A6BD1-FCBD-409F-B171-60680E97B117}" destId="{A7B20178-17C5-47CD-9356-A270AA7A079C}" srcOrd="1" destOrd="0" presId="urn:microsoft.com/office/officeart/2005/8/layout/equation1"/>
    <dgm:cxn modelId="{3C595566-2D2A-4E7C-B958-ABBE969825E2}" type="presParOf" srcId="{634A6BD1-FCBD-409F-B171-60680E97B117}" destId="{EB6D8931-5C55-4C9E-810D-40FD2546316A}" srcOrd="2" destOrd="0" presId="urn:microsoft.com/office/officeart/2005/8/layout/equation1"/>
    <dgm:cxn modelId="{309367CD-A067-4197-9F6B-FFCBBB333E56}" type="presParOf" srcId="{634A6BD1-FCBD-409F-B171-60680E97B117}" destId="{E4606CD0-33F1-4918-B773-53A5C0CD36DF}" srcOrd="3" destOrd="0" presId="urn:microsoft.com/office/officeart/2005/8/layout/equation1"/>
    <dgm:cxn modelId="{22CE27FC-3B0A-45C0-95C5-7BE66CE5CEAA}" type="presParOf" srcId="{634A6BD1-FCBD-409F-B171-60680E97B117}" destId="{A1826D98-8A41-4920-B2C8-FC07C61E7CF2}" srcOrd="4" destOrd="0" presId="urn:microsoft.com/office/officeart/2005/8/layout/equation1"/>
    <dgm:cxn modelId="{BE9476C2-7B21-418E-857C-CC13F60C0B0C}" type="presParOf" srcId="{634A6BD1-FCBD-409F-B171-60680E97B117}" destId="{5A2CB303-F99C-4E98-A89D-944D6B40A137}" srcOrd="5" destOrd="0" presId="urn:microsoft.com/office/officeart/2005/8/layout/equation1"/>
    <dgm:cxn modelId="{ECB5AF38-4F86-4D77-9961-CDD5166F771F}" type="presParOf" srcId="{634A6BD1-FCBD-409F-B171-60680E97B117}" destId="{18FD3E56-7392-4D97-A3D7-116BF177A41A}" srcOrd="6" destOrd="0" presId="urn:microsoft.com/office/officeart/2005/8/layout/equation1"/>
    <dgm:cxn modelId="{98761067-348B-4112-A695-D305E93041FF}" type="presParOf" srcId="{634A6BD1-FCBD-409F-B171-60680E97B117}" destId="{4DE57A4C-3802-425A-AC1A-C8A73AAF0313}" srcOrd="7" destOrd="0" presId="urn:microsoft.com/office/officeart/2005/8/layout/equation1"/>
    <dgm:cxn modelId="{E686B288-87FE-4749-9696-16D5CC58ECE2}" type="presParOf" srcId="{634A6BD1-FCBD-409F-B171-60680E97B117}" destId="{92353774-9662-4F12-8D38-20366330469B}" srcOrd="8" destOrd="0" presId="urn:microsoft.com/office/officeart/2005/8/layout/equation1"/>
    <dgm:cxn modelId="{402D0E32-E61C-4D63-8CDA-5E4D0B90199F}" type="presParOf" srcId="{634A6BD1-FCBD-409F-B171-60680E97B117}" destId="{340E8284-372A-4C8F-A49C-6ADA1AF44CED}" srcOrd="9" destOrd="0" presId="urn:microsoft.com/office/officeart/2005/8/layout/equation1"/>
    <dgm:cxn modelId="{B5946048-2331-45E3-BB79-57D4318AF849}" type="presParOf" srcId="{634A6BD1-FCBD-409F-B171-60680E97B117}" destId="{C3114955-5038-46AB-A7F2-E082B7149194}" srcOrd="10" destOrd="0" presId="urn:microsoft.com/office/officeart/2005/8/layout/equation1"/>
    <dgm:cxn modelId="{3D2E6348-A3B8-45DB-A750-8753848AC49B}" type="presParOf" srcId="{634A6BD1-FCBD-409F-B171-60680E97B117}" destId="{FC4C29D8-C79D-4905-9883-5718BDB8D596}" srcOrd="11" destOrd="0" presId="urn:microsoft.com/office/officeart/2005/8/layout/equation1"/>
    <dgm:cxn modelId="{FD4BD95F-13F3-4804-9F0A-C9DEE1E9EA70}" type="presParOf" srcId="{634A6BD1-FCBD-409F-B171-60680E97B117}" destId="{22BE4D03-141D-431C-8443-DE6B44E6221B}" srcOrd="12" destOrd="0" presId="urn:microsoft.com/office/officeart/2005/8/layout/equation1"/>
    <dgm:cxn modelId="{11A456EC-961D-4D40-9058-2DF6D9C066B6}" type="presParOf" srcId="{634A6BD1-FCBD-409F-B171-60680E97B117}" destId="{D426B748-3280-4EF0-8E23-68E73F062574}" srcOrd="13" destOrd="0" presId="urn:microsoft.com/office/officeart/2005/8/layout/equation1"/>
    <dgm:cxn modelId="{3C5C4B90-0D44-4A15-B83B-D879722EBFEF}" type="presParOf" srcId="{634A6BD1-FCBD-409F-B171-60680E97B117}" destId="{242BB877-D9B5-4657-A738-9955FD0894A5}" srcOrd="14" destOrd="0" presId="urn:microsoft.com/office/officeart/2005/8/layout/equation1"/>
    <dgm:cxn modelId="{AAF4FDF2-12EC-4313-AFE5-1E459B77D8BA}" type="presParOf" srcId="{634A6BD1-FCBD-409F-B171-60680E97B117}" destId="{E458FA74-87D5-4F75-86B2-9A56A01D3B35}" srcOrd="15" destOrd="0" presId="urn:microsoft.com/office/officeart/2005/8/layout/equation1"/>
    <dgm:cxn modelId="{C8784202-9112-43BB-BE44-9CFEF9ED3990}" type="presParOf" srcId="{634A6BD1-FCBD-409F-B171-60680E97B117}" destId="{AA1A2D56-0D62-43AD-AF4E-8221F33FA01F}" srcOrd="16"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F66D4-E929-411A-83F5-A5EEAC2AAF6D}">
      <dsp:nvSpPr>
        <dsp:cNvPr id="0" name=""/>
        <dsp:cNvSpPr/>
      </dsp:nvSpPr>
      <dsp:spPr>
        <a:xfrm>
          <a:off x="13209" y="1799769"/>
          <a:ext cx="1784394" cy="1784394"/>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Intro</a:t>
          </a:r>
        </a:p>
      </dsp:txBody>
      <dsp:txXfrm>
        <a:off x="274527" y="2061087"/>
        <a:ext cx="1261758" cy="1261758"/>
      </dsp:txXfrm>
    </dsp:sp>
    <dsp:sp modelId="{EB6D8931-5C55-4C9E-810D-40FD2546316A}">
      <dsp:nvSpPr>
        <dsp:cNvPr id="0" name=""/>
        <dsp:cNvSpPr/>
      </dsp:nvSpPr>
      <dsp:spPr>
        <a:xfrm>
          <a:off x="1942496" y="2174492"/>
          <a:ext cx="1034948" cy="1034948"/>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AU" sz="1900" kern="1200"/>
        </a:p>
      </dsp:txBody>
      <dsp:txXfrm>
        <a:off x="2079678" y="2570256"/>
        <a:ext cx="760584" cy="243420"/>
      </dsp:txXfrm>
    </dsp:sp>
    <dsp:sp modelId="{A1826D98-8A41-4920-B2C8-FC07C61E7CF2}">
      <dsp:nvSpPr>
        <dsp:cNvPr id="0" name=""/>
        <dsp:cNvSpPr/>
      </dsp:nvSpPr>
      <dsp:spPr>
        <a:xfrm>
          <a:off x="3122338" y="1799769"/>
          <a:ext cx="1784394" cy="1784394"/>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Audience</a:t>
          </a:r>
        </a:p>
      </dsp:txBody>
      <dsp:txXfrm>
        <a:off x="3383656" y="2061087"/>
        <a:ext cx="1261758" cy="1261758"/>
      </dsp:txXfrm>
    </dsp:sp>
    <dsp:sp modelId="{18FD3E56-7392-4D97-A3D7-116BF177A41A}">
      <dsp:nvSpPr>
        <dsp:cNvPr id="0" name=""/>
        <dsp:cNvSpPr/>
      </dsp:nvSpPr>
      <dsp:spPr>
        <a:xfrm>
          <a:off x="5051626" y="2174492"/>
          <a:ext cx="1034948" cy="1034948"/>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AU" sz="1900" kern="1200"/>
        </a:p>
      </dsp:txBody>
      <dsp:txXfrm>
        <a:off x="5188808" y="2570256"/>
        <a:ext cx="760584" cy="243420"/>
      </dsp:txXfrm>
    </dsp:sp>
    <dsp:sp modelId="{92353774-9662-4F12-8D38-20366330469B}">
      <dsp:nvSpPr>
        <dsp:cNvPr id="0" name=""/>
        <dsp:cNvSpPr/>
      </dsp:nvSpPr>
      <dsp:spPr>
        <a:xfrm>
          <a:off x="6231468" y="1799769"/>
          <a:ext cx="1784394" cy="1784394"/>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EDA</a:t>
          </a:r>
        </a:p>
      </dsp:txBody>
      <dsp:txXfrm>
        <a:off x="6492786" y="2061087"/>
        <a:ext cx="1261758" cy="1261758"/>
      </dsp:txXfrm>
    </dsp:sp>
    <dsp:sp modelId="{C3114955-5038-46AB-A7F2-E082B7149194}">
      <dsp:nvSpPr>
        <dsp:cNvPr id="0" name=""/>
        <dsp:cNvSpPr/>
      </dsp:nvSpPr>
      <dsp:spPr>
        <a:xfrm>
          <a:off x="8160755" y="2174492"/>
          <a:ext cx="1034948" cy="1034948"/>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AU" sz="1900" kern="1200"/>
        </a:p>
      </dsp:txBody>
      <dsp:txXfrm>
        <a:off x="8297937" y="2570256"/>
        <a:ext cx="760584" cy="243420"/>
      </dsp:txXfrm>
    </dsp:sp>
    <dsp:sp modelId="{22BE4D03-141D-431C-8443-DE6B44E6221B}">
      <dsp:nvSpPr>
        <dsp:cNvPr id="0" name=""/>
        <dsp:cNvSpPr/>
      </dsp:nvSpPr>
      <dsp:spPr>
        <a:xfrm>
          <a:off x="9340597" y="1799769"/>
          <a:ext cx="1784394" cy="1784394"/>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ML Models</a:t>
          </a:r>
        </a:p>
      </dsp:txBody>
      <dsp:txXfrm>
        <a:off x="9601915" y="2061087"/>
        <a:ext cx="1261758" cy="1261758"/>
      </dsp:txXfrm>
    </dsp:sp>
    <dsp:sp modelId="{242BB877-D9B5-4657-A738-9955FD0894A5}">
      <dsp:nvSpPr>
        <dsp:cNvPr id="0" name=""/>
        <dsp:cNvSpPr/>
      </dsp:nvSpPr>
      <dsp:spPr>
        <a:xfrm>
          <a:off x="11269885" y="2174492"/>
          <a:ext cx="1034948" cy="1034948"/>
        </a:xfrm>
        <a:prstGeom prst="mathEqual">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endParaRPr lang="en-AU" sz="4800" kern="1200"/>
        </a:p>
      </dsp:txBody>
      <dsp:txXfrm>
        <a:off x="11407067" y="2387691"/>
        <a:ext cx="760584" cy="608550"/>
      </dsp:txXfrm>
    </dsp:sp>
    <dsp:sp modelId="{AA1A2D56-0D62-43AD-AF4E-8221F33FA01F}">
      <dsp:nvSpPr>
        <dsp:cNvPr id="0" name=""/>
        <dsp:cNvSpPr/>
      </dsp:nvSpPr>
      <dsp:spPr>
        <a:xfrm>
          <a:off x="12449726" y="1799769"/>
          <a:ext cx="1784394" cy="1784394"/>
        </a:xfrm>
        <a:prstGeom prst="can">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Recommendations</a:t>
          </a:r>
        </a:p>
      </dsp:txBody>
      <dsp:txXfrm>
        <a:off x="12449726" y="2245868"/>
        <a:ext cx="1784394" cy="111524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37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C7441-10DD-1BC3-CBAA-5ED68ABB2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89161-5BBA-B997-1CF8-C2CC1CB67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48017-EC77-312B-43B4-D78B5C348C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86CD12-F47F-B716-1BA1-02D83A7C0C4A}"/>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77003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AF930-AA81-262E-8A06-FB37AE194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03771-2E5B-8A2D-2C87-C9777DE5E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4210E-1D2D-DC76-8C3E-664697D03B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09E375-B7E6-CC15-D597-7050A60A6863}"/>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12662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1CBE1-0594-21F1-62C1-BD81288E0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C7015-03C9-B107-6BCC-F1CE172D2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EAA5B-9A51-04B5-8DC4-8752E29793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97DA52-600B-E1E9-40C3-D316C4F075B2}"/>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47698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9225-DA1E-D243-C17B-71767C09A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CE3BC-B22F-123C-4F8F-6412E582D9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2CCCF-0F4A-C89B-8270-662E44978A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ED3D8F-C2FF-5283-2C40-F8A251189213}"/>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11876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643E3-3A65-EEF7-A0D9-4B962CE1E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90627-3EFA-F16A-185E-7955E83F5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3E816C-5CA4-9696-A884-6A22024D56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9B3643-76AA-C1DD-0707-8E250D05A009}"/>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40479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D8FFD-2D9A-2115-3B83-8DBAF62C68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B7667-6BAA-8A2B-EFDC-F3E1A3D22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601AAC-0466-91B1-CD48-0775CE46F0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A9DFD7-8BF9-6E0A-DA26-90532B2BE98D}"/>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24356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12A55-281F-741D-A35A-7A7383898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A264C-EA8F-26DC-5E14-61D41B253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ED80B5-E4BB-78BC-8203-45776DA121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F60010-253B-FE17-E192-C4F732A4375F}"/>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06135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1CAD1-DF4F-55CB-91AF-1082D3519E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975A0-1F7C-603A-2312-76C091ACC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0ECC5C-2EEB-B850-64D0-ED72C838BC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CE911A-55E1-BBF3-3900-C9C78A2604AD}"/>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626840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033F3-8E2D-A60F-ECE4-64246B1AD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330DB-B3F9-4212-C9F6-8532EEA4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3B1B53-FC9A-1066-B195-B19B02DCE9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3E1030-DC99-0DA4-7427-9E761F271F4D}"/>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94474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2E1EE-F65B-8F93-8715-3A1E8ED4F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D4B18B-8197-116A-4B95-06F132A1E0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39BB38-E413-D762-7E2C-DA3A85510A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A8FE38-BC9F-00F1-F3D4-FB5AF16A45F1}"/>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21040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C2EE1-B3A7-359A-4888-9C516AF2B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A82F2-36C1-C6D5-534B-A89018D370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A9BC5-DC50-D811-B32E-1231344F58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B759A6-E76F-5FE1-4EBE-E4ED7F635606}"/>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90005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45FD-6FBC-FE61-6EBA-F68AC66803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92D85B-B0FA-B888-A078-E74C983E4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C814A-DB18-1BE8-F0D6-094B51577E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BFBC89-2D9C-8745-C2FB-7CFE16E4832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556750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25E9A-3A5A-1B40-F4E3-CBEFE953A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23487E-63A2-E117-187F-53510B435A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E894B-3EA3-0F18-A809-CE01E6280A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8F7B49-12E1-DE65-063C-9ABEB1664D6C}"/>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189132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C3C0-8865-A2A0-FA0C-394077FAF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C5A8D-4525-7A72-D5FC-34540B008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FAE8CA-C823-BE8D-E910-781BEBB794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899F33-2331-2ACB-E2EC-6CA110FC973D}"/>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157488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3111E-B2F6-3360-7714-0A0C1E74B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7DE31-0000-9DC6-034F-49271BFE58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E7937-9D0B-3440-0CC1-54ED290520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B62D29-A5FE-A781-5ACD-474F911C29F7}"/>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749526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88B93-20AD-DFA9-D663-8D0C30243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51F51-29AF-E4E4-A28F-0E730B47E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4907D-A970-0663-D4CB-0D576B317E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A4164C-4502-4807-7FC4-866259C7FD14}"/>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24603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09660-18A7-4D41-D264-8115A009A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EE52C-317E-03AC-4BE8-6453880AE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1919F-BA53-D832-9E5D-3F4E423AD7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3FD9BB-7F73-D320-2589-79EFB55178E4}"/>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298911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214C-84E7-4A96-4D57-C36614AF1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8A89D-BF28-BE5B-83DF-B9CB2861C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26835-05FF-B367-9D16-A1158C4935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68747A-9442-B1C0-2881-2009DC8546A2}"/>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936476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6924-B7DE-0A57-D7A9-63CBD080A4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25F02-281F-003E-0BAD-F60CEEEE1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77ADB-5A64-DC06-4A12-A1E1FB1E08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D1FC85-E30B-F9D8-D645-145F387128BA}"/>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89263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45B70-C55D-0E17-D081-25FDBC48F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63CD-A6E2-E2E4-A840-0F8637A19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9965BD-027B-6860-1DAA-04B4A66523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F9F02E-7EB1-E250-1445-FBA5C197E56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88092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D6E1-37AA-FE31-FCF8-7F8FE1B267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52009-C0B9-BEA5-1C02-7F391CC13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61C76-B400-1DC8-69A9-6CADDBC001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E89497-51D2-B0C2-6269-6F306F8AB4D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37762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C1545-C9FB-4258-E3FA-CB2E26083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F1FFCE-BA2B-71AD-F51C-212DE94A5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17EBC-8304-0C0A-F310-6929F252CB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2E5B14-6098-B466-2467-EBADFCF01CF4}"/>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06394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764DE79-268F-4C1A-8933-263129D2AF90}"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5712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2420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942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117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748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67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11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36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35931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4996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69757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154696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230015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3919827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82209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3808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C764DE79-268F-4C1A-8933-263129D2AF90}" type="datetimeFigureOut">
              <a:rPr lang="en-US" smtClean="0"/>
              <a:t>10/24/2025</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8F63A3B-78C7-47BE-AE5E-E10140E04643}" type="slidenum">
              <a:rPr lang="en-US" smtClean="0"/>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67911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6" r:id="rId15"/>
    <p:sldLayoutId id="2147483747" r:id="rId16"/>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14400" y="991588"/>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4626742" cy="822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duotone>
              <a:schemeClr val="bg2">
                <a:shade val="45000"/>
                <a:satMod val="135000"/>
              </a:schemeClr>
              <a:prstClr val="white"/>
            </a:duotone>
            <a:alphaModFix amt="35000"/>
          </a:blip>
          <a:srcRect t="37721" b="24723"/>
          <a:stretch>
            <a:fillRect/>
          </a:stretch>
        </p:blipFill>
        <p:spPr>
          <a:xfrm>
            <a:off x="20" y="-1"/>
            <a:ext cx="14626722" cy="8229599"/>
          </a:xfrm>
          <a:prstGeom prst="rect">
            <a:avLst/>
          </a:prstGeom>
        </p:spPr>
      </p:pic>
      <p:sp>
        <p:nvSpPr>
          <p:cNvPr id="3" name="Text 0"/>
          <p:cNvSpPr/>
          <p:nvPr/>
        </p:nvSpPr>
        <p:spPr>
          <a:xfrm>
            <a:off x="772160" y="772160"/>
            <a:ext cx="4421324" cy="6685279"/>
          </a:xfrm>
          <a:prstGeom prst="rect">
            <a:avLst/>
          </a:prstGeom>
        </p:spPr>
        <p:txBody>
          <a:bodyPr vert="horz" lIns="91440" tIns="45720" rIns="91440" bIns="45720" rtlCol="0" anchor="ctr">
            <a:normAutofit/>
          </a:bodyPr>
          <a:lstStyle/>
          <a:p>
            <a:pPr algn="r" defTabSz="914400">
              <a:lnSpc>
                <a:spcPct val="80000"/>
              </a:lnSpc>
              <a:spcBef>
                <a:spcPct val="0"/>
              </a:spcBef>
              <a:spcAft>
                <a:spcPts val="600"/>
              </a:spcAft>
            </a:pPr>
            <a:r>
              <a:rPr lang="en-US" sz="5000" b="1" cap="all" spc="100" dirty="0">
                <a:solidFill>
                  <a:schemeClr val="tx1">
                    <a:lumMod val="95000"/>
                    <a:lumOff val="5000"/>
                  </a:schemeClr>
                </a:solidFill>
                <a:latin typeface="Berlin Sans FB Demi" panose="020E0802020502020306" pitchFamily="34" charset="0"/>
                <a:ea typeface="+mj-ea"/>
                <a:cs typeface="+mj-cs"/>
              </a:rPr>
              <a:t>LUNG CANCER DETECTION</a:t>
            </a:r>
          </a:p>
          <a:p>
            <a:pPr marL="0" indent="0" algn="r" defTabSz="914400">
              <a:lnSpc>
                <a:spcPct val="80000"/>
              </a:lnSpc>
              <a:spcBef>
                <a:spcPct val="0"/>
              </a:spcBef>
              <a:spcAft>
                <a:spcPts val="600"/>
              </a:spcAft>
            </a:pPr>
            <a:endParaRPr lang="en-US" sz="5000" cap="all" spc="100" dirty="0">
              <a:solidFill>
                <a:schemeClr val="tx1">
                  <a:lumMod val="95000"/>
                  <a:lumOff val="5000"/>
                </a:schemeClr>
              </a:solidFill>
              <a:latin typeface="+mj-lt"/>
              <a:ea typeface="+mj-ea"/>
              <a:cs typeface="+mj-cs"/>
            </a:endParaRPr>
          </a:p>
        </p:txBody>
      </p:sp>
      <p:cxnSp>
        <p:nvCxnSpPr>
          <p:cNvPr id="15" name="Straight Connector 14">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79574" y="2194560"/>
            <a:ext cx="0" cy="38404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23AF1334-CF4C-041E-94A7-7D62EF6B8F4B}"/>
              </a:ext>
            </a:extLst>
          </p:cNvPr>
          <p:cNvSpPr txBox="1">
            <a:spLocks/>
          </p:cNvSpPr>
          <p:nvPr/>
        </p:nvSpPr>
        <p:spPr>
          <a:xfrm>
            <a:off x="5965645" y="772160"/>
            <a:ext cx="7888934" cy="6685279"/>
          </a:xfrm>
          <a:prstGeom prst="rect">
            <a:avLst/>
          </a:prstGeom>
        </p:spPr>
        <p:txBody>
          <a:bodyPr vert="horz" lIns="45720" tIns="45720" rIns="4572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Clr>
                <a:schemeClr val="accent1"/>
              </a:buClr>
              <a:buNone/>
            </a:pPr>
            <a:r>
              <a:rPr lang="en-US" dirty="0"/>
              <a:t>Aaron Tan</a:t>
            </a:r>
          </a:p>
          <a:p>
            <a:pPr marL="0" indent="0">
              <a:lnSpc>
                <a:spcPct val="90000"/>
              </a:lnSpc>
              <a:buClr>
                <a:schemeClr val="accent1"/>
              </a:buClr>
              <a:buNone/>
            </a:pPr>
            <a:r>
              <a:rPr lang="en-US" i="1" dirty="0"/>
              <a:t>Mini-Project 2</a:t>
            </a:r>
          </a:p>
          <a:p>
            <a:pPr marL="0" indent="0">
              <a:lnSpc>
                <a:spcPct val="90000"/>
              </a:lnSpc>
              <a:buClr>
                <a:schemeClr val="accent1"/>
              </a:buClr>
              <a:buNone/>
            </a:pPr>
            <a:r>
              <a:rPr lang="en-US" b="1" dirty="0"/>
              <a:t>#2025-07-08-ds-pt-wa-sg</a:t>
            </a: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9284C1-BB50-405C-9CB2-FE17E7D0357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
        <p:nvSpPr>
          <p:cNvPr id="11"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399"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cxnSp>
        <p:nvCxnSpPr>
          <p:cNvPr id="13" name="Straight Connector 12">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64211"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at a desk with a computer and a brain&#10;&#10;AI-generated content may be incorrect.">
            <a:extLst>
              <a:ext uri="{FF2B5EF4-FFF2-40B4-BE49-F238E27FC236}">
                <a16:creationId xmlns:a16="http://schemas.microsoft.com/office/drawing/2014/main" id="{43932794-C196-C980-2206-88832262D88D}"/>
              </a:ext>
            </a:extLst>
          </p:cNvPr>
          <p:cNvPicPr>
            <a:picLocks noChangeAspect="1"/>
          </p:cNvPicPr>
          <p:nvPr/>
        </p:nvPicPr>
        <p:blipFill>
          <a:blip r:embed="rId3">
            <a:alphaModFix amt="45000"/>
          </a:blip>
          <a:srcRect t="15392" r="1" b="1"/>
          <a:stretch>
            <a:fillRect/>
          </a:stretch>
        </p:blipFill>
        <p:spPr>
          <a:xfrm>
            <a:off x="20" y="-1"/>
            <a:ext cx="14626722" cy="8229599"/>
          </a:xfrm>
          <a:prstGeom prst="rect">
            <a:avLst/>
          </a:prstGeom>
        </p:spPr>
      </p:pic>
      <p:sp>
        <p:nvSpPr>
          <p:cNvPr id="3" name="Text 0">
            <a:extLst>
              <a:ext uri="{FF2B5EF4-FFF2-40B4-BE49-F238E27FC236}">
                <a16:creationId xmlns:a16="http://schemas.microsoft.com/office/drawing/2014/main" id="{0F6D5A96-7272-A2C5-4FCF-A1212FDAC466}"/>
              </a:ext>
            </a:extLst>
          </p:cNvPr>
          <p:cNvSpPr/>
          <p:nvPr/>
        </p:nvSpPr>
        <p:spPr>
          <a:xfrm>
            <a:off x="3014576" y="772160"/>
            <a:ext cx="8597609" cy="6685279"/>
          </a:xfrm>
          <a:prstGeom prst="rect">
            <a:avLst/>
          </a:prstGeom>
        </p:spPr>
        <p:txBody>
          <a:bodyPr vert="horz" lIns="91440" tIns="45720" rIns="91440" bIns="45720" rtlCol="0" anchor="ctr">
            <a:normAutofit/>
          </a:bodyPr>
          <a:lstStyle/>
          <a:p>
            <a:pPr marL="0" indent="0" algn="r" defTabSz="914400">
              <a:lnSpc>
                <a:spcPct val="80000"/>
              </a:lnSpc>
              <a:spcBef>
                <a:spcPct val="0"/>
              </a:spcBef>
              <a:spcAft>
                <a:spcPts val="600"/>
              </a:spcAft>
            </a:pPr>
            <a:r>
              <a:rPr lang="en-US" sz="7900" kern="1200" cap="all" spc="200" baseline="0" dirty="0">
                <a:latin typeface="+mj-lt"/>
                <a:ea typeface="+mj-ea"/>
                <a:cs typeface="+mj-cs"/>
              </a:rPr>
              <a:t>ML Models - Baselines</a:t>
            </a:r>
          </a:p>
        </p:txBody>
      </p:sp>
      <p:cxnSp>
        <p:nvCxnSpPr>
          <p:cNvPr id="17" name="Straight Connector 16">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7526" y="2194560"/>
            <a:ext cx="0" cy="3840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08184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D25F2-74B8-6359-A22D-6660D6C7148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EB2B114-544C-C3F4-738A-A0341373D834}"/>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 Baselines</a:t>
            </a:r>
            <a:endParaRPr lang="en-US" sz="6150" dirty="0"/>
          </a:p>
        </p:txBody>
      </p:sp>
      <p:sp>
        <p:nvSpPr>
          <p:cNvPr id="5" name="TextBox 4">
            <a:extLst>
              <a:ext uri="{FF2B5EF4-FFF2-40B4-BE49-F238E27FC236}">
                <a16:creationId xmlns:a16="http://schemas.microsoft.com/office/drawing/2014/main" id="{9AAA1B50-F5F4-C9C3-91E1-3E21F0A35910}"/>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1. 5-Fold Cross Validation  </a:t>
            </a:r>
            <a:endParaRPr lang="en-US" sz="2400" dirty="0"/>
          </a:p>
        </p:txBody>
      </p:sp>
      <p:pic>
        <p:nvPicPr>
          <p:cNvPr id="7" name="Picture 6">
            <a:extLst>
              <a:ext uri="{FF2B5EF4-FFF2-40B4-BE49-F238E27FC236}">
                <a16:creationId xmlns:a16="http://schemas.microsoft.com/office/drawing/2014/main" id="{5357983D-A90D-5068-6B8E-C46C309B1405}"/>
              </a:ext>
            </a:extLst>
          </p:cNvPr>
          <p:cNvPicPr>
            <a:picLocks noChangeAspect="1"/>
          </p:cNvPicPr>
          <p:nvPr/>
        </p:nvPicPr>
        <p:blipFill>
          <a:blip r:embed="rId3"/>
          <a:stretch>
            <a:fillRect/>
          </a:stretch>
        </p:blipFill>
        <p:spPr>
          <a:xfrm>
            <a:off x="304800" y="2728442"/>
            <a:ext cx="7010400" cy="4352925"/>
          </a:xfrm>
          <a:prstGeom prst="rect">
            <a:avLst/>
          </a:prstGeom>
        </p:spPr>
      </p:pic>
      <p:pic>
        <p:nvPicPr>
          <p:cNvPr id="9" name="Picture 8">
            <a:extLst>
              <a:ext uri="{FF2B5EF4-FFF2-40B4-BE49-F238E27FC236}">
                <a16:creationId xmlns:a16="http://schemas.microsoft.com/office/drawing/2014/main" id="{6AC75E9A-673A-566B-9376-3BB74245C6BB}"/>
              </a:ext>
            </a:extLst>
          </p:cNvPr>
          <p:cNvPicPr>
            <a:picLocks noChangeAspect="1"/>
          </p:cNvPicPr>
          <p:nvPr/>
        </p:nvPicPr>
        <p:blipFill>
          <a:blip r:embed="rId4"/>
          <a:stretch>
            <a:fillRect/>
          </a:stretch>
        </p:blipFill>
        <p:spPr>
          <a:xfrm>
            <a:off x="7498080" y="4062674"/>
            <a:ext cx="7132320" cy="2335533"/>
          </a:xfrm>
          <a:prstGeom prst="rect">
            <a:avLst/>
          </a:prstGeom>
        </p:spPr>
      </p:pic>
    </p:spTree>
    <p:extLst>
      <p:ext uri="{BB962C8B-B14F-4D97-AF65-F5344CB8AC3E}">
        <p14:creationId xmlns:p14="http://schemas.microsoft.com/office/powerpoint/2010/main" val="4261994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C41DE-8BB2-9887-3716-D1856B58CF3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36942CC-AE64-9B24-6848-0D36222593FB}"/>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 Baselines</a:t>
            </a:r>
            <a:endParaRPr lang="en-US" sz="6150" dirty="0"/>
          </a:p>
        </p:txBody>
      </p:sp>
      <p:pic>
        <p:nvPicPr>
          <p:cNvPr id="4" name="Picture 3">
            <a:extLst>
              <a:ext uri="{FF2B5EF4-FFF2-40B4-BE49-F238E27FC236}">
                <a16:creationId xmlns:a16="http://schemas.microsoft.com/office/drawing/2014/main" id="{0117BBC4-19FF-C378-3343-8A0EE0C45C17}"/>
              </a:ext>
            </a:extLst>
          </p:cNvPr>
          <p:cNvPicPr>
            <a:picLocks noChangeAspect="1"/>
          </p:cNvPicPr>
          <p:nvPr/>
        </p:nvPicPr>
        <p:blipFill>
          <a:blip r:embed="rId3"/>
          <a:stretch>
            <a:fillRect/>
          </a:stretch>
        </p:blipFill>
        <p:spPr>
          <a:xfrm>
            <a:off x="7315200" y="2156052"/>
            <a:ext cx="6581775" cy="5191125"/>
          </a:xfrm>
          <a:prstGeom prst="rect">
            <a:avLst/>
          </a:prstGeom>
        </p:spPr>
      </p:pic>
      <p:pic>
        <p:nvPicPr>
          <p:cNvPr id="5" name="Picture 4">
            <a:extLst>
              <a:ext uri="{FF2B5EF4-FFF2-40B4-BE49-F238E27FC236}">
                <a16:creationId xmlns:a16="http://schemas.microsoft.com/office/drawing/2014/main" id="{78B60EA9-FC92-B276-CFBF-68A39BBB1AF2}"/>
              </a:ext>
            </a:extLst>
          </p:cNvPr>
          <p:cNvPicPr>
            <a:picLocks noChangeAspect="1"/>
          </p:cNvPicPr>
          <p:nvPr/>
        </p:nvPicPr>
        <p:blipFill>
          <a:blip r:embed="rId4"/>
          <a:stretch>
            <a:fillRect/>
          </a:stretch>
        </p:blipFill>
        <p:spPr>
          <a:xfrm>
            <a:off x="723039" y="4848099"/>
            <a:ext cx="6343534" cy="1984387"/>
          </a:xfrm>
          <a:prstGeom prst="rect">
            <a:avLst/>
          </a:prstGeom>
        </p:spPr>
      </p:pic>
      <p:sp>
        <p:nvSpPr>
          <p:cNvPr id="6" name="Text 2">
            <a:extLst>
              <a:ext uri="{FF2B5EF4-FFF2-40B4-BE49-F238E27FC236}">
                <a16:creationId xmlns:a16="http://schemas.microsoft.com/office/drawing/2014/main" id="{D080611E-96CA-E259-3D7C-804589847A59}"/>
              </a:ext>
            </a:extLst>
          </p:cNvPr>
          <p:cNvSpPr/>
          <p:nvPr/>
        </p:nvSpPr>
        <p:spPr>
          <a:xfrm>
            <a:off x="837943" y="2744926"/>
            <a:ext cx="6581775" cy="1386761"/>
          </a:xfrm>
          <a:prstGeom prst="rect">
            <a:avLst/>
          </a:prstGeom>
          <a:noFill/>
          <a:ln/>
        </p:spPr>
        <p:txBody>
          <a:bodyPr wrap="square" lIns="0" tIns="0" rIns="0" bIns="0" rtlCol="0" anchor="t"/>
          <a:lstStyle/>
          <a:p>
            <a:pPr>
              <a:lnSpc>
                <a:spcPts val="2850"/>
              </a:lnSpc>
            </a:pPr>
            <a:r>
              <a:rPr lang="en-US" sz="3200" dirty="0"/>
              <a:t>Highest AUC Score: </a:t>
            </a:r>
            <a:r>
              <a:rPr lang="en-AU" sz="3200" b="1" dirty="0">
                <a:solidFill>
                  <a:srgbClr val="0070C0"/>
                </a:solidFill>
              </a:rPr>
              <a:t>Logistic Regression</a:t>
            </a:r>
            <a:r>
              <a:rPr lang="en-US" sz="3200" b="1" dirty="0">
                <a:solidFill>
                  <a:srgbClr val="0070C0"/>
                </a:solidFill>
              </a:rPr>
              <a:t> Regression (0.951)</a:t>
            </a:r>
          </a:p>
        </p:txBody>
      </p:sp>
      <p:sp>
        <p:nvSpPr>
          <p:cNvPr id="7" name="TextBox 6">
            <a:extLst>
              <a:ext uri="{FF2B5EF4-FFF2-40B4-BE49-F238E27FC236}">
                <a16:creationId xmlns:a16="http://schemas.microsoft.com/office/drawing/2014/main" id="{61696359-BDE3-6850-353E-F993876A9440}"/>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2. ROC Curve and AUC Comparison</a:t>
            </a:r>
            <a:endParaRPr lang="en-US" sz="2400" dirty="0"/>
          </a:p>
        </p:txBody>
      </p:sp>
    </p:spTree>
    <p:extLst>
      <p:ext uri="{BB962C8B-B14F-4D97-AF65-F5344CB8AC3E}">
        <p14:creationId xmlns:p14="http://schemas.microsoft.com/office/powerpoint/2010/main" val="149422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8AA81-5125-DE58-4925-5AC6838D65B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15561AF-50A0-60EE-FE65-5DA62F97A814}"/>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 Baselines</a:t>
            </a:r>
            <a:endParaRPr lang="en-US" sz="6150" dirty="0"/>
          </a:p>
        </p:txBody>
      </p:sp>
      <p:sp>
        <p:nvSpPr>
          <p:cNvPr id="6" name="Text 2">
            <a:extLst>
              <a:ext uri="{FF2B5EF4-FFF2-40B4-BE49-F238E27FC236}">
                <a16:creationId xmlns:a16="http://schemas.microsoft.com/office/drawing/2014/main" id="{DD60A03F-8148-E3AD-6549-FFA9104EACF5}"/>
              </a:ext>
            </a:extLst>
          </p:cNvPr>
          <p:cNvSpPr/>
          <p:nvPr/>
        </p:nvSpPr>
        <p:spPr>
          <a:xfrm>
            <a:off x="682160" y="4157632"/>
            <a:ext cx="8056676" cy="3896122"/>
          </a:xfrm>
          <a:prstGeom prst="rect">
            <a:avLst/>
          </a:prstGeom>
          <a:noFill/>
          <a:ln/>
        </p:spPr>
        <p:txBody>
          <a:bodyPr wrap="square" lIns="0" tIns="0" rIns="0" bIns="0" rtlCol="0" anchor="t"/>
          <a:lstStyle/>
          <a:p>
            <a:pPr>
              <a:lnSpc>
                <a:spcPts val="2850"/>
              </a:lnSpc>
            </a:pPr>
            <a:endParaRPr lang="en-US" sz="3200" dirty="0"/>
          </a:p>
          <a:p>
            <a:pPr>
              <a:lnSpc>
                <a:spcPts val="2850"/>
              </a:lnSpc>
            </a:pPr>
            <a:endParaRPr lang="en-US" sz="2800" dirty="0"/>
          </a:p>
          <a:p>
            <a:pPr>
              <a:lnSpc>
                <a:spcPts val="2850"/>
              </a:lnSpc>
            </a:pPr>
            <a:r>
              <a:rPr lang="en-US" sz="2800" dirty="0"/>
              <a:t>✅ The Logistic Regression model achieved </a:t>
            </a:r>
            <a:r>
              <a:rPr lang="en-US" sz="2800" b="1" dirty="0"/>
              <a:t>85% recall</a:t>
            </a:r>
            <a:r>
              <a:rPr lang="en-US" sz="2800" dirty="0"/>
              <a:t>, correctly identifying most cancer cases.</a:t>
            </a:r>
          </a:p>
          <a:p>
            <a:pPr>
              <a:lnSpc>
                <a:spcPts val="2850"/>
              </a:lnSpc>
            </a:pPr>
            <a:br>
              <a:rPr lang="en-US" sz="2800" dirty="0"/>
            </a:br>
            <a:r>
              <a:rPr lang="en-US" sz="2800" dirty="0"/>
              <a:t>🚫 No false positives were found (100% precision), showing strong reliability when it predicts “Cancer.”</a:t>
            </a:r>
          </a:p>
          <a:p>
            <a:pPr>
              <a:lnSpc>
                <a:spcPts val="2850"/>
              </a:lnSpc>
            </a:pPr>
            <a:br>
              <a:rPr lang="en-US" sz="2800" dirty="0"/>
            </a:br>
            <a:r>
              <a:rPr lang="en-US" sz="2800" dirty="0"/>
              <a:t>⚠️ However, </a:t>
            </a:r>
            <a:r>
              <a:rPr lang="en-US" sz="2800" dirty="0">
                <a:solidFill>
                  <a:srgbClr val="FF0000"/>
                </a:solidFill>
              </a:rPr>
              <a:t>8 cancer cases </a:t>
            </a:r>
            <a:r>
              <a:rPr lang="en-US" sz="2800" dirty="0"/>
              <a:t>were missed (false negatives), suggesting sensitivity could still improve.</a:t>
            </a:r>
          </a:p>
          <a:p>
            <a:pPr>
              <a:lnSpc>
                <a:spcPts val="2850"/>
              </a:lnSpc>
            </a:pPr>
            <a:endParaRPr lang="en-US" sz="3200" dirty="0"/>
          </a:p>
          <a:p>
            <a:pPr>
              <a:lnSpc>
                <a:spcPts val="2850"/>
              </a:lnSpc>
            </a:pPr>
            <a:endParaRPr lang="en-US" sz="3200" dirty="0"/>
          </a:p>
          <a:p>
            <a:pPr>
              <a:lnSpc>
                <a:spcPts val="2850"/>
              </a:lnSpc>
            </a:pPr>
            <a:endParaRPr lang="en-US" sz="3200" dirty="0"/>
          </a:p>
          <a:p>
            <a:pPr>
              <a:lnSpc>
                <a:spcPts val="2850"/>
              </a:lnSpc>
            </a:pPr>
            <a:endParaRPr lang="en-US" sz="3200" dirty="0"/>
          </a:p>
          <a:p>
            <a:pPr>
              <a:lnSpc>
                <a:spcPts val="2850"/>
              </a:lnSpc>
            </a:pPr>
            <a:endParaRPr lang="en-US" sz="3200" dirty="0"/>
          </a:p>
        </p:txBody>
      </p:sp>
      <p:sp>
        <p:nvSpPr>
          <p:cNvPr id="7" name="TextBox 6">
            <a:extLst>
              <a:ext uri="{FF2B5EF4-FFF2-40B4-BE49-F238E27FC236}">
                <a16:creationId xmlns:a16="http://schemas.microsoft.com/office/drawing/2014/main" id="{9F2C015A-1792-2688-91C0-6DF58C65C2F2}"/>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3. Logistic Regression Confusion Matrix Results</a:t>
            </a:r>
            <a:endParaRPr lang="en-US" sz="2400" dirty="0"/>
          </a:p>
        </p:txBody>
      </p:sp>
      <p:pic>
        <p:nvPicPr>
          <p:cNvPr id="10" name="Picture 9">
            <a:extLst>
              <a:ext uri="{FF2B5EF4-FFF2-40B4-BE49-F238E27FC236}">
                <a16:creationId xmlns:a16="http://schemas.microsoft.com/office/drawing/2014/main" id="{5460B027-D6D8-38AC-2843-151337CB2BF8}"/>
              </a:ext>
            </a:extLst>
          </p:cNvPr>
          <p:cNvPicPr>
            <a:picLocks noChangeAspect="1"/>
          </p:cNvPicPr>
          <p:nvPr/>
        </p:nvPicPr>
        <p:blipFill>
          <a:blip r:embed="rId3"/>
          <a:stretch>
            <a:fillRect/>
          </a:stretch>
        </p:blipFill>
        <p:spPr>
          <a:xfrm>
            <a:off x="9206431" y="3405876"/>
            <a:ext cx="4962525" cy="4476750"/>
          </a:xfrm>
          <a:prstGeom prst="rect">
            <a:avLst/>
          </a:prstGeom>
        </p:spPr>
      </p:pic>
      <p:graphicFrame>
        <p:nvGraphicFramePr>
          <p:cNvPr id="13" name="Table 12">
            <a:extLst>
              <a:ext uri="{FF2B5EF4-FFF2-40B4-BE49-F238E27FC236}">
                <a16:creationId xmlns:a16="http://schemas.microsoft.com/office/drawing/2014/main" id="{3A43CFD4-EEE4-AC4F-DE0D-77044D9E2227}"/>
              </a:ext>
            </a:extLst>
          </p:cNvPr>
          <p:cNvGraphicFramePr>
            <a:graphicFrameLocks noGrp="1"/>
          </p:cNvGraphicFramePr>
          <p:nvPr>
            <p:extLst>
              <p:ext uri="{D42A27DB-BD31-4B8C-83A1-F6EECF244321}">
                <p14:modId xmlns:p14="http://schemas.microsoft.com/office/powerpoint/2010/main" val="1233280365"/>
              </p:ext>
            </p:extLst>
          </p:nvPr>
        </p:nvGraphicFramePr>
        <p:xfrm>
          <a:off x="502968" y="2809611"/>
          <a:ext cx="8915313" cy="1615440"/>
        </p:xfrm>
        <a:graphic>
          <a:graphicData uri="http://schemas.openxmlformats.org/drawingml/2006/table">
            <a:tbl>
              <a:tblPr/>
              <a:tblGrid>
                <a:gridCol w="2971771">
                  <a:extLst>
                    <a:ext uri="{9D8B030D-6E8A-4147-A177-3AD203B41FA5}">
                      <a16:colId xmlns:a16="http://schemas.microsoft.com/office/drawing/2014/main" val="3006861671"/>
                    </a:ext>
                  </a:extLst>
                </a:gridCol>
                <a:gridCol w="2971771">
                  <a:extLst>
                    <a:ext uri="{9D8B030D-6E8A-4147-A177-3AD203B41FA5}">
                      <a16:colId xmlns:a16="http://schemas.microsoft.com/office/drawing/2014/main" val="3350747696"/>
                    </a:ext>
                  </a:extLst>
                </a:gridCol>
                <a:gridCol w="2971771">
                  <a:extLst>
                    <a:ext uri="{9D8B030D-6E8A-4147-A177-3AD203B41FA5}">
                      <a16:colId xmlns:a16="http://schemas.microsoft.com/office/drawing/2014/main" val="3405624487"/>
                    </a:ext>
                  </a:extLst>
                </a:gridCol>
              </a:tblGrid>
              <a:tr h="420624">
                <a:tc>
                  <a:txBody>
                    <a:bodyPr/>
                    <a:lstStyle/>
                    <a:p>
                      <a:pPr>
                        <a:buNone/>
                      </a:pPr>
                      <a:endParaRPr lang="en-AU" sz="2200" dirty="0"/>
                    </a:p>
                  </a:txBody>
                  <a:tcPr anchor="ctr">
                    <a:lnL>
                      <a:noFill/>
                    </a:lnL>
                    <a:lnR>
                      <a:noFill/>
                    </a:lnR>
                    <a:lnT>
                      <a:noFill/>
                    </a:lnT>
                    <a:lnB>
                      <a:noFill/>
                    </a:lnB>
                    <a:noFill/>
                  </a:tcPr>
                </a:tc>
                <a:tc>
                  <a:txBody>
                    <a:bodyPr/>
                    <a:lstStyle/>
                    <a:p>
                      <a:pPr>
                        <a:buNone/>
                      </a:pPr>
                      <a:r>
                        <a:rPr lang="en-AU" sz="2200" b="1" dirty="0"/>
                        <a:t>Predicted: No Cancer (0)</a:t>
                      </a:r>
                      <a:endParaRPr lang="en-AU" sz="2200" dirty="0"/>
                    </a:p>
                  </a:txBody>
                  <a:tcPr anchor="ctr">
                    <a:lnL>
                      <a:noFill/>
                    </a:lnL>
                    <a:lnR>
                      <a:noFill/>
                    </a:lnR>
                    <a:lnT>
                      <a:noFill/>
                    </a:lnT>
                    <a:lnB>
                      <a:noFill/>
                    </a:lnB>
                    <a:noFill/>
                  </a:tcPr>
                </a:tc>
                <a:tc>
                  <a:txBody>
                    <a:bodyPr/>
                    <a:lstStyle/>
                    <a:p>
                      <a:pPr>
                        <a:buNone/>
                      </a:pPr>
                      <a:r>
                        <a:rPr lang="en-AU" sz="2200" b="1"/>
                        <a:t>Predicted: Cancer (1)</a:t>
                      </a:r>
                      <a:endParaRPr lang="en-AU" sz="2200"/>
                    </a:p>
                  </a:txBody>
                  <a:tcPr anchor="ctr">
                    <a:lnL>
                      <a:noFill/>
                    </a:lnL>
                    <a:lnR>
                      <a:noFill/>
                    </a:lnR>
                    <a:lnT>
                      <a:noFill/>
                    </a:lnT>
                    <a:lnB>
                      <a:noFill/>
                    </a:lnB>
                    <a:noFill/>
                  </a:tcPr>
                </a:tc>
                <a:extLst>
                  <a:ext uri="{0D108BD9-81ED-4DB2-BD59-A6C34878D82A}">
                    <a16:rowId xmlns:a16="http://schemas.microsoft.com/office/drawing/2014/main" val="2246080111"/>
                  </a:ext>
                </a:extLst>
              </a:tr>
              <a:tr h="420624">
                <a:tc>
                  <a:txBody>
                    <a:bodyPr/>
                    <a:lstStyle/>
                    <a:p>
                      <a:pPr>
                        <a:buNone/>
                      </a:pPr>
                      <a:r>
                        <a:rPr lang="en-AU" sz="2200" b="1"/>
                        <a:t>Actual: No Cancer (0)</a:t>
                      </a:r>
                      <a:endParaRPr lang="en-AU" sz="2200"/>
                    </a:p>
                  </a:txBody>
                  <a:tcPr anchor="ctr">
                    <a:lnL>
                      <a:noFill/>
                    </a:lnL>
                    <a:lnR>
                      <a:noFill/>
                    </a:lnR>
                    <a:lnT>
                      <a:noFill/>
                    </a:lnT>
                    <a:lnB>
                      <a:noFill/>
                    </a:lnB>
                    <a:noFill/>
                  </a:tcPr>
                </a:tc>
                <a:tc>
                  <a:txBody>
                    <a:bodyPr/>
                    <a:lstStyle/>
                    <a:p>
                      <a:pPr>
                        <a:buNone/>
                      </a:pPr>
                      <a:r>
                        <a:rPr lang="en-AU" sz="2200"/>
                        <a:t>8 ✅ (True Negatives)</a:t>
                      </a:r>
                    </a:p>
                  </a:txBody>
                  <a:tcPr anchor="ctr">
                    <a:lnL>
                      <a:noFill/>
                    </a:lnL>
                    <a:lnR>
                      <a:noFill/>
                    </a:lnR>
                    <a:lnT>
                      <a:noFill/>
                    </a:lnT>
                    <a:lnB>
                      <a:noFill/>
                    </a:lnB>
                    <a:noFill/>
                  </a:tcPr>
                </a:tc>
                <a:tc>
                  <a:txBody>
                    <a:bodyPr/>
                    <a:lstStyle/>
                    <a:p>
                      <a:pPr>
                        <a:buNone/>
                      </a:pPr>
                      <a:r>
                        <a:rPr lang="en-AU" sz="2200" dirty="0"/>
                        <a:t>0 ❌ (False Positives)</a:t>
                      </a:r>
                    </a:p>
                  </a:txBody>
                  <a:tcPr anchor="ctr">
                    <a:lnL>
                      <a:noFill/>
                    </a:lnL>
                    <a:lnR>
                      <a:noFill/>
                    </a:lnR>
                    <a:lnT>
                      <a:noFill/>
                    </a:lnT>
                    <a:lnB>
                      <a:noFill/>
                    </a:lnB>
                    <a:noFill/>
                  </a:tcPr>
                </a:tc>
                <a:extLst>
                  <a:ext uri="{0D108BD9-81ED-4DB2-BD59-A6C34878D82A}">
                    <a16:rowId xmlns:a16="http://schemas.microsoft.com/office/drawing/2014/main" val="3540946143"/>
                  </a:ext>
                </a:extLst>
              </a:tr>
              <a:tr h="420624">
                <a:tc>
                  <a:txBody>
                    <a:bodyPr/>
                    <a:lstStyle/>
                    <a:p>
                      <a:pPr>
                        <a:buNone/>
                      </a:pPr>
                      <a:r>
                        <a:rPr lang="en-AU" sz="2200" b="1" dirty="0"/>
                        <a:t>Actual: Cancer (1)</a:t>
                      </a:r>
                      <a:endParaRPr lang="en-AU" sz="2200" dirty="0"/>
                    </a:p>
                  </a:txBody>
                  <a:tcPr anchor="ctr">
                    <a:lnL>
                      <a:noFill/>
                    </a:lnL>
                    <a:lnR>
                      <a:noFill/>
                    </a:lnR>
                    <a:lnT>
                      <a:noFill/>
                    </a:lnT>
                    <a:lnB>
                      <a:noFill/>
                    </a:lnB>
                    <a:noFill/>
                  </a:tcPr>
                </a:tc>
                <a:tc>
                  <a:txBody>
                    <a:bodyPr/>
                    <a:lstStyle/>
                    <a:p>
                      <a:pPr>
                        <a:buNone/>
                      </a:pPr>
                      <a:r>
                        <a:rPr lang="en-AU" sz="2200" dirty="0"/>
                        <a:t>8 ❌ (False Negatives)</a:t>
                      </a:r>
                    </a:p>
                  </a:txBody>
                  <a:tcPr anchor="ctr">
                    <a:lnL>
                      <a:noFill/>
                    </a:lnL>
                    <a:lnR>
                      <a:noFill/>
                    </a:lnR>
                    <a:lnT>
                      <a:noFill/>
                    </a:lnT>
                    <a:lnB>
                      <a:noFill/>
                    </a:lnB>
                    <a:noFill/>
                  </a:tcPr>
                </a:tc>
                <a:tc>
                  <a:txBody>
                    <a:bodyPr/>
                    <a:lstStyle/>
                    <a:p>
                      <a:pPr>
                        <a:buNone/>
                      </a:pPr>
                      <a:r>
                        <a:rPr lang="en-AU" sz="2200" dirty="0"/>
                        <a:t>46 ✅ (True Positives)</a:t>
                      </a:r>
                    </a:p>
                  </a:txBody>
                  <a:tcPr anchor="ctr">
                    <a:lnL>
                      <a:noFill/>
                    </a:lnL>
                    <a:lnR>
                      <a:noFill/>
                    </a:lnR>
                    <a:lnT>
                      <a:noFill/>
                    </a:lnT>
                    <a:lnB>
                      <a:noFill/>
                    </a:lnB>
                    <a:noFill/>
                  </a:tcPr>
                </a:tc>
                <a:extLst>
                  <a:ext uri="{0D108BD9-81ED-4DB2-BD59-A6C34878D82A}">
                    <a16:rowId xmlns:a16="http://schemas.microsoft.com/office/drawing/2014/main" val="234166080"/>
                  </a:ext>
                </a:extLst>
              </a:tr>
            </a:tbl>
          </a:graphicData>
        </a:graphic>
      </p:graphicFrame>
      <p:sp>
        <p:nvSpPr>
          <p:cNvPr id="14" name="Rectangle 13">
            <a:extLst>
              <a:ext uri="{FF2B5EF4-FFF2-40B4-BE49-F238E27FC236}">
                <a16:creationId xmlns:a16="http://schemas.microsoft.com/office/drawing/2014/main" id="{A6C49D44-5B1D-F16C-2284-2FF87146C4AF}"/>
              </a:ext>
            </a:extLst>
          </p:cNvPr>
          <p:cNvSpPr/>
          <p:nvPr/>
        </p:nvSpPr>
        <p:spPr>
          <a:xfrm>
            <a:off x="10241280" y="6127109"/>
            <a:ext cx="685800" cy="640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A3CC2F6A-E6D8-7777-E56A-FC605F6A0360}"/>
              </a:ext>
            </a:extLst>
          </p:cNvPr>
          <p:cNvPicPr>
            <a:picLocks noChangeAspect="1"/>
          </p:cNvPicPr>
          <p:nvPr/>
        </p:nvPicPr>
        <p:blipFill>
          <a:blip r:embed="rId4"/>
          <a:stretch>
            <a:fillRect/>
          </a:stretch>
        </p:blipFill>
        <p:spPr>
          <a:xfrm>
            <a:off x="10471345" y="344390"/>
            <a:ext cx="2432696" cy="2763354"/>
          </a:xfrm>
          <a:prstGeom prst="rect">
            <a:avLst/>
          </a:prstGeom>
        </p:spPr>
      </p:pic>
    </p:spTree>
    <p:extLst>
      <p:ext uri="{BB962C8B-B14F-4D97-AF65-F5344CB8AC3E}">
        <p14:creationId xmlns:p14="http://schemas.microsoft.com/office/powerpoint/2010/main" val="937873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7A7EA-6326-3457-EC60-F20398DF8BE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950BA31-B77D-0416-D60F-685B4BBBC62C}"/>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 Baselines</a:t>
            </a:r>
            <a:endParaRPr lang="en-US" sz="6150" dirty="0"/>
          </a:p>
        </p:txBody>
      </p:sp>
      <p:sp>
        <p:nvSpPr>
          <p:cNvPr id="6" name="Text 2">
            <a:extLst>
              <a:ext uri="{FF2B5EF4-FFF2-40B4-BE49-F238E27FC236}">
                <a16:creationId xmlns:a16="http://schemas.microsoft.com/office/drawing/2014/main" id="{A1BCD267-1994-A53A-0FE8-7515FE41C701}"/>
              </a:ext>
            </a:extLst>
          </p:cNvPr>
          <p:cNvSpPr/>
          <p:nvPr/>
        </p:nvSpPr>
        <p:spPr>
          <a:xfrm>
            <a:off x="1182415" y="2728039"/>
            <a:ext cx="8453954" cy="5149869"/>
          </a:xfrm>
          <a:prstGeom prst="rect">
            <a:avLst/>
          </a:prstGeom>
          <a:noFill/>
          <a:ln/>
        </p:spPr>
        <p:txBody>
          <a:bodyPr wrap="square" lIns="0" tIns="0" rIns="0" bIns="0" rtlCol="0" anchor="t"/>
          <a:lstStyle/>
          <a:p>
            <a:pPr>
              <a:lnSpc>
                <a:spcPts val="2850"/>
              </a:lnSpc>
            </a:pPr>
            <a:r>
              <a:rPr lang="en-US" sz="3200" dirty="0"/>
              <a:t>Best Model: Logistic Regression</a:t>
            </a:r>
          </a:p>
          <a:p>
            <a:pPr>
              <a:lnSpc>
                <a:spcPts val="2850"/>
              </a:lnSpc>
            </a:pPr>
            <a:endParaRPr lang="en-US" sz="3200" dirty="0"/>
          </a:p>
          <a:p>
            <a:pPr>
              <a:lnSpc>
                <a:spcPts val="2850"/>
              </a:lnSpc>
            </a:pPr>
            <a:r>
              <a:rPr lang="en-US" sz="3200" dirty="0"/>
              <a:t>Summarized key metrics to help understand:</a:t>
            </a:r>
          </a:p>
          <a:p>
            <a:pPr>
              <a:lnSpc>
                <a:spcPts val="2850"/>
              </a:lnSpc>
            </a:pPr>
            <a:endParaRPr lang="en-US" sz="3200" dirty="0"/>
          </a:p>
          <a:p>
            <a:pPr marL="457200" indent="-457200">
              <a:lnSpc>
                <a:spcPts val="2850"/>
              </a:lnSpc>
              <a:buFont typeface="Arial" panose="020B0604020202020204" pitchFamily="34" charset="0"/>
              <a:buChar char="•"/>
            </a:pPr>
            <a:r>
              <a:rPr lang="en-US" sz="3200" b="1" dirty="0"/>
              <a:t>AUC 0.951 (Excellent) </a:t>
            </a:r>
            <a:r>
              <a:rPr lang="en-US" sz="3200" dirty="0"/>
              <a:t>— AUC measures how well the model separates cancer from non-cancer cases. A perfect model = 1.0, random guessing = 0.5. </a:t>
            </a:r>
          </a:p>
          <a:p>
            <a:pPr marL="457200" indent="-457200">
              <a:lnSpc>
                <a:spcPts val="2850"/>
              </a:lnSpc>
              <a:buFont typeface="Arial" panose="020B0604020202020204" pitchFamily="34" charset="0"/>
              <a:buChar char="•"/>
            </a:pPr>
            <a:r>
              <a:rPr lang="en-US" sz="3200" dirty="0"/>
              <a:t>The model successfully caught about </a:t>
            </a:r>
            <a:r>
              <a:rPr lang="en-US" sz="3200" b="1" dirty="0"/>
              <a:t>85% (recall) </a:t>
            </a:r>
            <a:r>
              <a:rPr lang="en-US" sz="3200" dirty="0"/>
              <a:t>of all real cancer cases.</a:t>
            </a:r>
          </a:p>
          <a:p>
            <a:pPr>
              <a:lnSpc>
                <a:spcPts val="2850"/>
              </a:lnSpc>
            </a:pPr>
            <a:endParaRPr lang="en-US" sz="3200" dirty="0"/>
          </a:p>
          <a:p>
            <a:pPr>
              <a:lnSpc>
                <a:spcPts val="2850"/>
              </a:lnSpc>
            </a:pPr>
            <a:endParaRPr lang="en-US" sz="3200" dirty="0"/>
          </a:p>
          <a:p>
            <a:pPr marL="457200" indent="-457200">
              <a:lnSpc>
                <a:spcPts val="2850"/>
              </a:lnSpc>
              <a:buFont typeface="Arial" panose="020B0604020202020204" pitchFamily="34" charset="0"/>
              <a:buChar char="•"/>
            </a:pPr>
            <a:endParaRPr lang="en-US" sz="3200" dirty="0"/>
          </a:p>
        </p:txBody>
      </p:sp>
      <p:sp>
        <p:nvSpPr>
          <p:cNvPr id="7" name="TextBox 6">
            <a:extLst>
              <a:ext uri="{FF2B5EF4-FFF2-40B4-BE49-F238E27FC236}">
                <a16:creationId xmlns:a16="http://schemas.microsoft.com/office/drawing/2014/main" id="{58EA9FF9-166C-7899-629A-0C7FDCBF2126}"/>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Best Model - Metrics Summary</a:t>
            </a:r>
            <a:endParaRPr lang="en-US" sz="2400" dirty="0"/>
          </a:p>
        </p:txBody>
      </p:sp>
      <p:pic>
        <p:nvPicPr>
          <p:cNvPr id="8" name="Picture 7">
            <a:extLst>
              <a:ext uri="{FF2B5EF4-FFF2-40B4-BE49-F238E27FC236}">
                <a16:creationId xmlns:a16="http://schemas.microsoft.com/office/drawing/2014/main" id="{DE9D0A5E-4602-DC5A-9359-CB4971D2A027}"/>
              </a:ext>
            </a:extLst>
          </p:cNvPr>
          <p:cNvPicPr>
            <a:picLocks noChangeAspect="1"/>
          </p:cNvPicPr>
          <p:nvPr/>
        </p:nvPicPr>
        <p:blipFill>
          <a:blip r:embed="rId3"/>
          <a:stretch>
            <a:fillRect/>
          </a:stretch>
        </p:blipFill>
        <p:spPr>
          <a:xfrm>
            <a:off x="10941156" y="2728039"/>
            <a:ext cx="3003443" cy="3411678"/>
          </a:xfrm>
          <a:prstGeom prst="rect">
            <a:avLst/>
          </a:prstGeom>
        </p:spPr>
      </p:pic>
    </p:spTree>
    <p:extLst>
      <p:ext uri="{BB962C8B-B14F-4D97-AF65-F5344CB8AC3E}">
        <p14:creationId xmlns:p14="http://schemas.microsoft.com/office/powerpoint/2010/main" val="3796607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401F6-F073-035E-1B99-A09A8490C48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C69C82F-8D83-04DF-7A81-C7B45F65248F}"/>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 Baselines</a:t>
            </a:r>
            <a:endParaRPr lang="en-US" sz="6150" dirty="0"/>
          </a:p>
        </p:txBody>
      </p:sp>
      <p:sp>
        <p:nvSpPr>
          <p:cNvPr id="6" name="Text 2">
            <a:extLst>
              <a:ext uri="{FF2B5EF4-FFF2-40B4-BE49-F238E27FC236}">
                <a16:creationId xmlns:a16="http://schemas.microsoft.com/office/drawing/2014/main" id="{F89E5C2E-DCBF-C600-4CCC-05C8D6B898F0}"/>
              </a:ext>
            </a:extLst>
          </p:cNvPr>
          <p:cNvSpPr/>
          <p:nvPr/>
        </p:nvSpPr>
        <p:spPr>
          <a:xfrm>
            <a:off x="1182415" y="2728039"/>
            <a:ext cx="7315200" cy="5149869"/>
          </a:xfrm>
          <a:prstGeom prst="rect">
            <a:avLst/>
          </a:prstGeom>
          <a:noFill/>
          <a:ln/>
        </p:spPr>
        <p:txBody>
          <a:bodyPr wrap="square" lIns="0" tIns="0" rIns="0" bIns="0" rtlCol="0" anchor="t"/>
          <a:lstStyle/>
          <a:p>
            <a:pPr>
              <a:lnSpc>
                <a:spcPts val="2850"/>
              </a:lnSpc>
            </a:pPr>
            <a:r>
              <a:rPr lang="en-US" sz="3200" dirty="0"/>
              <a:t>Logistic Regression:</a:t>
            </a:r>
          </a:p>
          <a:p>
            <a:pPr>
              <a:lnSpc>
                <a:spcPts val="2850"/>
              </a:lnSpc>
            </a:pPr>
            <a:endParaRPr lang="en-US" sz="3200" dirty="0"/>
          </a:p>
          <a:p>
            <a:pPr>
              <a:lnSpc>
                <a:spcPts val="2850"/>
              </a:lnSpc>
            </a:pPr>
            <a:r>
              <a:rPr lang="en-US" sz="3200" dirty="0"/>
              <a:t>Summarized key metrics to help understand:</a:t>
            </a:r>
          </a:p>
          <a:p>
            <a:pPr>
              <a:lnSpc>
                <a:spcPts val="2850"/>
              </a:lnSpc>
            </a:pPr>
            <a:endParaRPr lang="en-US" sz="3200" dirty="0"/>
          </a:p>
          <a:p>
            <a:pPr marL="457200" indent="-457200">
              <a:lnSpc>
                <a:spcPts val="2850"/>
              </a:lnSpc>
              <a:buFont typeface="Arial" panose="020B0604020202020204" pitchFamily="34" charset="0"/>
              <a:buChar char="•"/>
            </a:pPr>
            <a:r>
              <a:rPr lang="en-US" sz="3200" b="1" dirty="0">
                <a:solidFill>
                  <a:srgbClr val="0070C0"/>
                </a:solidFill>
              </a:rPr>
              <a:t>AUC 0.951 (Excellent) </a:t>
            </a:r>
            <a:r>
              <a:rPr lang="en-US" sz="3200" dirty="0"/>
              <a:t>— AUC measures how </a:t>
            </a:r>
            <a:r>
              <a:rPr lang="en-US" sz="3200" b="1" dirty="0"/>
              <a:t>well the model separates cancer from non-cancer cases</a:t>
            </a:r>
            <a:r>
              <a:rPr lang="en-US" sz="3200" dirty="0"/>
              <a:t>. A perfect model = 1.0, random guessing = 0.5. </a:t>
            </a:r>
          </a:p>
          <a:p>
            <a:pPr>
              <a:lnSpc>
                <a:spcPts val="2850"/>
              </a:lnSpc>
            </a:pPr>
            <a:endParaRPr lang="en-US" sz="3200" dirty="0"/>
          </a:p>
          <a:p>
            <a:pPr>
              <a:lnSpc>
                <a:spcPts val="2850"/>
              </a:lnSpc>
            </a:pPr>
            <a:endParaRPr lang="en-US" sz="3200" dirty="0"/>
          </a:p>
          <a:p>
            <a:pPr marL="457200" indent="-457200">
              <a:lnSpc>
                <a:spcPts val="2850"/>
              </a:lnSpc>
              <a:buFont typeface="Arial" panose="020B0604020202020204" pitchFamily="34" charset="0"/>
              <a:buChar char="•"/>
            </a:pPr>
            <a:endParaRPr lang="en-US" sz="3200" dirty="0"/>
          </a:p>
        </p:txBody>
      </p:sp>
      <p:sp>
        <p:nvSpPr>
          <p:cNvPr id="7" name="TextBox 6">
            <a:extLst>
              <a:ext uri="{FF2B5EF4-FFF2-40B4-BE49-F238E27FC236}">
                <a16:creationId xmlns:a16="http://schemas.microsoft.com/office/drawing/2014/main" id="{0277BEA1-F4C9-45B0-8104-F92183E83698}"/>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Best Model - Metrics Summary</a:t>
            </a:r>
            <a:endParaRPr lang="en-US" sz="2400" dirty="0"/>
          </a:p>
        </p:txBody>
      </p:sp>
      <p:pic>
        <p:nvPicPr>
          <p:cNvPr id="4" name="Picture 3">
            <a:extLst>
              <a:ext uri="{FF2B5EF4-FFF2-40B4-BE49-F238E27FC236}">
                <a16:creationId xmlns:a16="http://schemas.microsoft.com/office/drawing/2014/main" id="{A1D01556-8D83-FB16-D2E8-B9B6DDF1B356}"/>
              </a:ext>
            </a:extLst>
          </p:cNvPr>
          <p:cNvPicPr>
            <a:picLocks noChangeAspect="1"/>
          </p:cNvPicPr>
          <p:nvPr/>
        </p:nvPicPr>
        <p:blipFill>
          <a:blip r:embed="rId3"/>
          <a:stretch>
            <a:fillRect/>
          </a:stretch>
        </p:blipFill>
        <p:spPr>
          <a:xfrm>
            <a:off x="8738836" y="2319540"/>
            <a:ext cx="5638800" cy="4667250"/>
          </a:xfrm>
          <a:prstGeom prst="rect">
            <a:avLst/>
          </a:prstGeom>
        </p:spPr>
      </p:pic>
    </p:spTree>
    <p:extLst>
      <p:ext uri="{BB962C8B-B14F-4D97-AF65-F5344CB8AC3E}">
        <p14:creationId xmlns:p14="http://schemas.microsoft.com/office/powerpoint/2010/main" val="1906798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16779-EC10-041A-D016-BBBF9002584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32AB41F-D028-0056-7543-D89E82198CB2}"/>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 Baselines</a:t>
            </a:r>
            <a:endParaRPr lang="en-US" sz="6150" dirty="0"/>
          </a:p>
        </p:txBody>
      </p:sp>
      <p:sp>
        <p:nvSpPr>
          <p:cNvPr id="6" name="Text 2">
            <a:extLst>
              <a:ext uri="{FF2B5EF4-FFF2-40B4-BE49-F238E27FC236}">
                <a16:creationId xmlns:a16="http://schemas.microsoft.com/office/drawing/2014/main" id="{7D3C66D8-5488-B6D5-79B1-05D3427F42FC}"/>
              </a:ext>
            </a:extLst>
          </p:cNvPr>
          <p:cNvSpPr/>
          <p:nvPr/>
        </p:nvSpPr>
        <p:spPr>
          <a:xfrm>
            <a:off x="1182415" y="2728039"/>
            <a:ext cx="8453954" cy="5149869"/>
          </a:xfrm>
          <a:prstGeom prst="rect">
            <a:avLst/>
          </a:prstGeom>
          <a:noFill/>
          <a:ln/>
        </p:spPr>
        <p:txBody>
          <a:bodyPr wrap="square" lIns="0" tIns="0" rIns="0" bIns="0" rtlCol="0" anchor="t"/>
          <a:lstStyle/>
          <a:p>
            <a:pPr>
              <a:lnSpc>
                <a:spcPts val="2850"/>
              </a:lnSpc>
            </a:pPr>
            <a:r>
              <a:rPr lang="en-US" sz="3200" dirty="0"/>
              <a:t>Logistic Regression:</a:t>
            </a:r>
          </a:p>
          <a:p>
            <a:pPr>
              <a:lnSpc>
                <a:spcPts val="2850"/>
              </a:lnSpc>
            </a:pPr>
            <a:endParaRPr lang="en-US" sz="3200" dirty="0"/>
          </a:p>
          <a:p>
            <a:pPr>
              <a:lnSpc>
                <a:spcPts val="2850"/>
              </a:lnSpc>
            </a:pPr>
            <a:r>
              <a:rPr lang="en-US" sz="3200" dirty="0"/>
              <a:t>Summarized key metrics to help understand:</a:t>
            </a:r>
          </a:p>
          <a:p>
            <a:pPr>
              <a:lnSpc>
                <a:spcPts val="2850"/>
              </a:lnSpc>
            </a:pPr>
            <a:endParaRPr lang="en-US" sz="3200" dirty="0"/>
          </a:p>
          <a:p>
            <a:pPr marL="457200" indent="-457200">
              <a:lnSpc>
                <a:spcPts val="2850"/>
              </a:lnSpc>
              <a:buFont typeface="Arial" panose="020B0604020202020204" pitchFamily="34" charset="0"/>
              <a:buChar char="•"/>
            </a:pPr>
            <a:r>
              <a:rPr lang="en-US" sz="3200" dirty="0"/>
              <a:t>The model successfully caught about </a:t>
            </a:r>
            <a:r>
              <a:rPr lang="en-US" sz="3200" b="1" dirty="0">
                <a:solidFill>
                  <a:srgbClr val="00B050"/>
                </a:solidFill>
              </a:rPr>
              <a:t>85% (recall)</a:t>
            </a:r>
            <a:r>
              <a:rPr lang="en-US" sz="3200" b="1" dirty="0"/>
              <a:t> </a:t>
            </a:r>
            <a:r>
              <a:rPr lang="en-US" sz="3200" dirty="0"/>
              <a:t>of all real cancer cases.</a:t>
            </a:r>
          </a:p>
          <a:p>
            <a:pPr>
              <a:lnSpc>
                <a:spcPts val="2850"/>
              </a:lnSpc>
            </a:pPr>
            <a:endParaRPr lang="en-US" sz="3200" dirty="0"/>
          </a:p>
          <a:p>
            <a:pPr>
              <a:lnSpc>
                <a:spcPts val="2850"/>
              </a:lnSpc>
            </a:pPr>
            <a:endParaRPr lang="en-US" sz="3200" dirty="0"/>
          </a:p>
          <a:p>
            <a:pPr marL="457200" indent="-457200">
              <a:lnSpc>
                <a:spcPts val="2850"/>
              </a:lnSpc>
              <a:buFont typeface="Arial" panose="020B0604020202020204" pitchFamily="34" charset="0"/>
              <a:buChar char="•"/>
            </a:pPr>
            <a:endParaRPr lang="en-US" sz="3200" dirty="0"/>
          </a:p>
        </p:txBody>
      </p:sp>
      <p:sp>
        <p:nvSpPr>
          <p:cNvPr id="7" name="TextBox 6">
            <a:extLst>
              <a:ext uri="{FF2B5EF4-FFF2-40B4-BE49-F238E27FC236}">
                <a16:creationId xmlns:a16="http://schemas.microsoft.com/office/drawing/2014/main" id="{2C16653A-C633-F358-F094-09331A4523D0}"/>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Best Model - Metrics Summary</a:t>
            </a:r>
            <a:endParaRPr lang="en-US" sz="2400" dirty="0"/>
          </a:p>
        </p:txBody>
      </p:sp>
      <p:pic>
        <p:nvPicPr>
          <p:cNvPr id="4" name="Picture 3">
            <a:extLst>
              <a:ext uri="{FF2B5EF4-FFF2-40B4-BE49-F238E27FC236}">
                <a16:creationId xmlns:a16="http://schemas.microsoft.com/office/drawing/2014/main" id="{4AF19ABB-B16F-1825-EFC3-73259ABC386F}"/>
              </a:ext>
            </a:extLst>
          </p:cNvPr>
          <p:cNvPicPr>
            <a:picLocks noChangeAspect="1"/>
          </p:cNvPicPr>
          <p:nvPr/>
        </p:nvPicPr>
        <p:blipFill>
          <a:blip r:embed="rId3"/>
          <a:stretch>
            <a:fillRect/>
          </a:stretch>
        </p:blipFill>
        <p:spPr>
          <a:xfrm>
            <a:off x="9478108" y="2446855"/>
            <a:ext cx="4743450" cy="4019550"/>
          </a:xfrm>
          <a:prstGeom prst="rect">
            <a:avLst/>
          </a:prstGeom>
        </p:spPr>
      </p:pic>
    </p:spTree>
    <p:extLst>
      <p:ext uri="{BB962C8B-B14F-4D97-AF65-F5344CB8AC3E}">
        <p14:creationId xmlns:p14="http://schemas.microsoft.com/office/powerpoint/2010/main" val="1586906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7CA422-D193-6AA4-DDED-65FD43BB001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5488717-BF2E-57F8-6FA8-A8EDDB712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
        <p:nvSpPr>
          <p:cNvPr id="11" name="Oval 5">
            <a:extLst>
              <a:ext uri="{FF2B5EF4-FFF2-40B4-BE49-F238E27FC236}">
                <a16:creationId xmlns:a16="http://schemas.microsoft.com/office/drawing/2014/main" id="{AA940FFD-6589-8CFF-F872-3767F5E99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399"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cxnSp>
        <p:nvCxnSpPr>
          <p:cNvPr id="13" name="Straight Connector 12">
            <a:extLst>
              <a:ext uri="{FF2B5EF4-FFF2-40B4-BE49-F238E27FC236}">
                <a16:creationId xmlns:a16="http://schemas.microsoft.com/office/drawing/2014/main" id="{B433F17B-DDF5-F8E2-1282-87CD8E51AB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64211"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6614E17B-335A-8F47-8E25-FAF1C890C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at a desk with a computer and a brain&#10;&#10;AI-generated content may be incorrect.">
            <a:extLst>
              <a:ext uri="{FF2B5EF4-FFF2-40B4-BE49-F238E27FC236}">
                <a16:creationId xmlns:a16="http://schemas.microsoft.com/office/drawing/2014/main" id="{EBFE9737-57EE-06DE-0C0A-FE2E8FB2B672}"/>
              </a:ext>
            </a:extLst>
          </p:cNvPr>
          <p:cNvPicPr>
            <a:picLocks noChangeAspect="1"/>
          </p:cNvPicPr>
          <p:nvPr/>
        </p:nvPicPr>
        <p:blipFill>
          <a:blip r:embed="rId3">
            <a:alphaModFix amt="45000"/>
          </a:blip>
          <a:srcRect t="15392" r="1" b="1"/>
          <a:stretch>
            <a:fillRect/>
          </a:stretch>
        </p:blipFill>
        <p:spPr>
          <a:xfrm>
            <a:off x="20" y="-1"/>
            <a:ext cx="14626722" cy="8229599"/>
          </a:xfrm>
          <a:prstGeom prst="rect">
            <a:avLst/>
          </a:prstGeom>
        </p:spPr>
      </p:pic>
      <p:sp>
        <p:nvSpPr>
          <p:cNvPr id="3" name="Text 0">
            <a:extLst>
              <a:ext uri="{FF2B5EF4-FFF2-40B4-BE49-F238E27FC236}">
                <a16:creationId xmlns:a16="http://schemas.microsoft.com/office/drawing/2014/main" id="{DDA332BA-D23A-EFAD-EEF0-E4F03BA813EC}"/>
              </a:ext>
            </a:extLst>
          </p:cNvPr>
          <p:cNvSpPr/>
          <p:nvPr/>
        </p:nvSpPr>
        <p:spPr>
          <a:xfrm>
            <a:off x="3014576" y="772160"/>
            <a:ext cx="8597609" cy="6685279"/>
          </a:xfrm>
          <a:prstGeom prst="rect">
            <a:avLst/>
          </a:prstGeom>
        </p:spPr>
        <p:txBody>
          <a:bodyPr vert="horz" lIns="91440" tIns="45720" rIns="91440" bIns="45720" rtlCol="0" anchor="ctr">
            <a:normAutofit/>
          </a:bodyPr>
          <a:lstStyle/>
          <a:p>
            <a:pPr marL="0" indent="0" algn="r" defTabSz="914400">
              <a:lnSpc>
                <a:spcPct val="80000"/>
              </a:lnSpc>
              <a:spcBef>
                <a:spcPct val="0"/>
              </a:spcBef>
              <a:spcAft>
                <a:spcPts val="600"/>
              </a:spcAft>
            </a:pPr>
            <a:r>
              <a:rPr lang="en-US" sz="7900" kern="1200" cap="all" spc="200" baseline="0" dirty="0">
                <a:latin typeface="+mj-lt"/>
                <a:ea typeface="+mj-ea"/>
                <a:cs typeface="+mj-cs"/>
              </a:rPr>
              <a:t>ML Models - </a:t>
            </a:r>
            <a:r>
              <a:rPr lang="en-US" sz="7900" cap="all" spc="200" dirty="0">
                <a:latin typeface="+mj-lt"/>
                <a:ea typeface="+mj-ea"/>
                <a:cs typeface="+mj-cs"/>
              </a:rPr>
              <a:t>Ensembles</a:t>
            </a:r>
            <a:endParaRPr lang="en-US" sz="7900" kern="1200" cap="all" spc="200" baseline="0" dirty="0">
              <a:latin typeface="+mj-lt"/>
              <a:ea typeface="+mj-ea"/>
              <a:cs typeface="+mj-cs"/>
            </a:endParaRPr>
          </a:p>
        </p:txBody>
      </p:sp>
      <p:cxnSp>
        <p:nvCxnSpPr>
          <p:cNvPr id="17" name="Straight Connector 16">
            <a:extLst>
              <a:ext uri="{FF2B5EF4-FFF2-40B4-BE49-F238E27FC236}">
                <a16:creationId xmlns:a16="http://schemas.microsoft.com/office/drawing/2014/main" id="{6156E1B1-5B67-E90F-35F8-C1D21DA1C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7526" y="2194560"/>
            <a:ext cx="0" cy="3840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4982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7916E-1EE6-067C-A926-AC7568C3954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1A9EC9D-993F-69AA-1258-07CE81A5C7B0}"/>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-Ensemble</a:t>
            </a:r>
            <a:endParaRPr lang="en-US" sz="6150" dirty="0"/>
          </a:p>
        </p:txBody>
      </p:sp>
      <p:sp>
        <p:nvSpPr>
          <p:cNvPr id="5" name="TextBox 4">
            <a:extLst>
              <a:ext uri="{FF2B5EF4-FFF2-40B4-BE49-F238E27FC236}">
                <a16:creationId xmlns:a16="http://schemas.microsoft.com/office/drawing/2014/main" id="{3D35E560-E506-93FD-1DBD-5B648615F2E0}"/>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1. 5-Fold Cross Validation  </a:t>
            </a:r>
            <a:endParaRPr lang="en-US" sz="2400" dirty="0"/>
          </a:p>
        </p:txBody>
      </p:sp>
      <p:pic>
        <p:nvPicPr>
          <p:cNvPr id="4" name="Picture 3">
            <a:extLst>
              <a:ext uri="{FF2B5EF4-FFF2-40B4-BE49-F238E27FC236}">
                <a16:creationId xmlns:a16="http://schemas.microsoft.com/office/drawing/2014/main" id="{CEB54307-7C7C-3F23-41F6-0D5692AC988A}"/>
              </a:ext>
            </a:extLst>
          </p:cNvPr>
          <p:cNvPicPr>
            <a:picLocks noChangeAspect="1"/>
          </p:cNvPicPr>
          <p:nvPr/>
        </p:nvPicPr>
        <p:blipFill>
          <a:blip r:embed="rId3"/>
          <a:stretch>
            <a:fillRect/>
          </a:stretch>
        </p:blipFill>
        <p:spPr>
          <a:xfrm>
            <a:off x="206763" y="2440845"/>
            <a:ext cx="7028819" cy="3987405"/>
          </a:xfrm>
          <a:prstGeom prst="rect">
            <a:avLst/>
          </a:prstGeom>
        </p:spPr>
      </p:pic>
      <p:pic>
        <p:nvPicPr>
          <p:cNvPr id="8" name="Picture 7">
            <a:extLst>
              <a:ext uri="{FF2B5EF4-FFF2-40B4-BE49-F238E27FC236}">
                <a16:creationId xmlns:a16="http://schemas.microsoft.com/office/drawing/2014/main" id="{A854B73F-A264-0C50-8FD0-E4644236C9D3}"/>
              </a:ext>
            </a:extLst>
          </p:cNvPr>
          <p:cNvPicPr>
            <a:picLocks noChangeAspect="1"/>
          </p:cNvPicPr>
          <p:nvPr/>
        </p:nvPicPr>
        <p:blipFill>
          <a:blip r:embed="rId4"/>
          <a:stretch>
            <a:fillRect/>
          </a:stretch>
        </p:blipFill>
        <p:spPr>
          <a:xfrm>
            <a:off x="7039693" y="2755198"/>
            <a:ext cx="7383944" cy="2719203"/>
          </a:xfrm>
          <a:prstGeom prst="rect">
            <a:avLst/>
          </a:prstGeom>
        </p:spPr>
      </p:pic>
    </p:spTree>
    <p:extLst>
      <p:ext uri="{BB962C8B-B14F-4D97-AF65-F5344CB8AC3E}">
        <p14:creationId xmlns:p14="http://schemas.microsoft.com/office/powerpoint/2010/main" val="182930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9C11-20BE-8C44-1DE6-408A730028A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189E44D-342F-2F0B-A945-B30C0C4BC0B6}"/>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-Ensemble</a:t>
            </a:r>
            <a:endParaRPr lang="en-US" sz="6150" dirty="0"/>
          </a:p>
        </p:txBody>
      </p:sp>
      <p:sp>
        <p:nvSpPr>
          <p:cNvPr id="4" name="TextBox 3">
            <a:extLst>
              <a:ext uri="{FF2B5EF4-FFF2-40B4-BE49-F238E27FC236}">
                <a16:creationId xmlns:a16="http://schemas.microsoft.com/office/drawing/2014/main" id="{9721D26A-8BA8-5B9C-79A4-3300D30B7C9C}"/>
              </a:ext>
            </a:extLst>
          </p:cNvPr>
          <p:cNvSpPr txBox="1"/>
          <p:nvPr/>
        </p:nvSpPr>
        <p:spPr>
          <a:xfrm>
            <a:off x="1182415" y="1933028"/>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2. ROC Curve and AUC Comparison</a:t>
            </a:r>
            <a:endParaRPr lang="en-US" sz="2400" dirty="0"/>
          </a:p>
        </p:txBody>
      </p:sp>
      <p:pic>
        <p:nvPicPr>
          <p:cNvPr id="7" name="Picture 6">
            <a:extLst>
              <a:ext uri="{FF2B5EF4-FFF2-40B4-BE49-F238E27FC236}">
                <a16:creationId xmlns:a16="http://schemas.microsoft.com/office/drawing/2014/main" id="{64F9F403-23A8-4E80-FC94-E603317398D8}"/>
              </a:ext>
            </a:extLst>
          </p:cNvPr>
          <p:cNvPicPr>
            <a:picLocks noChangeAspect="1"/>
          </p:cNvPicPr>
          <p:nvPr/>
        </p:nvPicPr>
        <p:blipFill>
          <a:blip r:embed="rId3"/>
          <a:stretch>
            <a:fillRect/>
          </a:stretch>
        </p:blipFill>
        <p:spPr>
          <a:xfrm>
            <a:off x="7648369" y="2421175"/>
            <a:ext cx="6581775" cy="5191125"/>
          </a:xfrm>
          <a:prstGeom prst="rect">
            <a:avLst/>
          </a:prstGeom>
        </p:spPr>
      </p:pic>
      <p:sp>
        <p:nvSpPr>
          <p:cNvPr id="8" name="Text 2">
            <a:extLst>
              <a:ext uri="{FF2B5EF4-FFF2-40B4-BE49-F238E27FC236}">
                <a16:creationId xmlns:a16="http://schemas.microsoft.com/office/drawing/2014/main" id="{97F85114-DD97-1129-E90A-A81EED3A749A}"/>
              </a:ext>
            </a:extLst>
          </p:cNvPr>
          <p:cNvSpPr/>
          <p:nvPr/>
        </p:nvSpPr>
        <p:spPr>
          <a:xfrm>
            <a:off x="837943" y="2744926"/>
            <a:ext cx="6581775" cy="1386761"/>
          </a:xfrm>
          <a:prstGeom prst="rect">
            <a:avLst/>
          </a:prstGeom>
          <a:noFill/>
          <a:ln/>
        </p:spPr>
        <p:txBody>
          <a:bodyPr wrap="square" lIns="0" tIns="0" rIns="0" bIns="0" rtlCol="0" anchor="t"/>
          <a:lstStyle/>
          <a:p>
            <a:pPr>
              <a:lnSpc>
                <a:spcPts val="2850"/>
              </a:lnSpc>
            </a:pPr>
            <a:r>
              <a:rPr lang="en-US" sz="3200" dirty="0"/>
              <a:t>Highest AUC Score: </a:t>
            </a:r>
            <a:r>
              <a:rPr lang="en-US" sz="3200" b="1" dirty="0" err="1">
                <a:solidFill>
                  <a:srgbClr val="0070C0"/>
                </a:solidFill>
              </a:rPr>
              <a:t>RandomForest</a:t>
            </a:r>
            <a:r>
              <a:rPr lang="en-US" sz="3200" b="1" dirty="0">
                <a:solidFill>
                  <a:srgbClr val="0070C0"/>
                </a:solidFill>
              </a:rPr>
              <a:t> (0.949)</a:t>
            </a:r>
          </a:p>
        </p:txBody>
      </p:sp>
      <p:pic>
        <p:nvPicPr>
          <p:cNvPr id="10" name="Picture 9">
            <a:extLst>
              <a:ext uri="{FF2B5EF4-FFF2-40B4-BE49-F238E27FC236}">
                <a16:creationId xmlns:a16="http://schemas.microsoft.com/office/drawing/2014/main" id="{D0B98F44-1632-D460-EF25-5A6F39766DD8}"/>
              </a:ext>
            </a:extLst>
          </p:cNvPr>
          <p:cNvPicPr>
            <a:picLocks noChangeAspect="1"/>
          </p:cNvPicPr>
          <p:nvPr/>
        </p:nvPicPr>
        <p:blipFill>
          <a:blip r:embed="rId4"/>
          <a:stretch>
            <a:fillRect/>
          </a:stretch>
        </p:blipFill>
        <p:spPr>
          <a:xfrm>
            <a:off x="164115" y="3836895"/>
            <a:ext cx="7255603" cy="2999586"/>
          </a:xfrm>
          <a:prstGeom prst="rect">
            <a:avLst/>
          </a:prstGeom>
        </p:spPr>
      </p:pic>
    </p:spTree>
    <p:extLst>
      <p:ext uri="{BB962C8B-B14F-4D97-AF65-F5344CB8AC3E}">
        <p14:creationId xmlns:p14="http://schemas.microsoft.com/office/powerpoint/2010/main" val="383420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1028223" y="355077"/>
            <a:ext cx="7556421" cy="1022275"/>
          </a:xfrm>
          <a:prstGeom prst="rect">
            <a:avLst/>
          </a:prstGeom>
          <a:noFill/>
          <a:ln/>
        </p:spPr>
        <p:txBody>
          <a:bodyPr wrap="square" lIns="0" tIns="0" rIns="0" bIns="0" rtlCol="0" anchor="t"/>
          <a:lstStyle/>
          <a:p>
            <a:pPr marL="0" indent="0" algn="l">
              <a:lnSpc>
                <a:spcPts val="5550"/>
              </a:lnSpc>
              <a:buNone/>
            </a:pPr>
            <a:r>
              <a:rPr lang="en-US" sz="4450" dirty="0">
                <a:solidFill>
                  <a:srgbClr val="3F6FF3"/>
                </a:solidFill>
                <a:latin typeface="Outfit Medium" pitchFamily="34" charset="0"/>
              </a:rPr>
              <a:t>Article</a:t>
            </a:r>
          </a:p>
          <a:p>
            <a:pPr>
              <a:lnSpc>
                <a:spcPts val="5550"/>
              </a:lnSpc>
            </a:pPr>
            <a:endParaRPr lang="en-US" sz="2800" dirty="0"/>
          </a:p>
        </p:txBody>
      </p:sp>
      <p:pic>
        <p:nvPicPr>
          <p:cNvPr id="18" name="Picture 17">
            <a:extLst>
              <a:ext uri="{FF2B5EF4-FFF2-40B4-BE49-F238E27FC236}">
                <a16:creationId xmlns:a16="http://schemas.microsoft.com/office/drawing/2014/main" id="{30DD5A8F-EBE5-62AE-FE66-CCEEB5205059}"/>
              </a:ext>
            </a:extLst>
          </p:cNvPr>
          <p:cNvPicPr>
            <a:picLocks noChangeAspect="1"/>
          </p:cNvPicPr>
          <p:nvPr/>
        </p:nvPicPr>
        <p:blipFill>
          <a:blip r:embed="rId3"/>
          <a:stretch>
            <a:fillRect/>
          </a:stretch>
        </p:blipFill>
        <p:spPr>
          <a:xfrm>
            <a:off x="1006012" y="1377352"/>
            <a:ext cx="6466591" cy="6295356"/>
          </a:xfrm>
          <a:prstGeom prst="rect">
            <a:avLst/>
          </a:prstGeom>
        </p:spPr>
      </p:pic>
      <p:sp>
        <p:nvSpPr>
          <p:cNvPr id="19" name="Rectangle 2">
            <a:extLst>
              <a:ext uri="{FF2B5EF4-FFF2-40B4-BE49-F238E27FC236}">
                <a16:creationId xmlns:a16="http://schemas.microsoft.com/office/drawing/2014/main" id="{03189143-28DC-B2D2-C0E8-1334B466E1C0}"/>
              </a:ext>
            </a:extLst>
          </p:cNvPr>
          <p:cNvSpPr>
            <a:spLocks noChangeArrowheads="1"/>
          </p:cNvSpPr>
          <p:nvPr/>
        </p:nvSpPr>
        <p:spPr bwMode="auto">
          <a:xfrm rot="10800000" flipV="1">
            <a:off x="7970260" y="1884576"/>
            <a:ext cx="666013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AU" sz="2400" dirty="0"/>
              <a:t>💀 </a:t>
            </a:r>
            <a:r>
              <a:rPr kumimoji="0" lang="en-US" altLang="en-US" sz="2400" b="1" i="0" u="none" strike="noStrike" cap="none" normalizeH="0" baseline="0" dirty="0">
                <a:ln>
                  <a:noFill/>
                </a:ln>
                <a:solidFill>
                  <a:schemeClr val="tx1"/>
                </a:solidFill>
                <a:effectLst/>
                <a:latin typeface="Arial" panose="020B0604020202020204" pitchFamily="34" charset="0"/>
              </a:rPr>
              <a:t>Toxic Chemicals: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When vape </a:t>
            </a:r>
            <a:r>
              <a:rPr kumimoji="0" lang="en-US" altLang="en-US" sz="2400" b="0" i="0" u="none" strike="noStrike" cap="none" normalizeH="0" baseline="0" dirty="0" err="1">
                <a:ln>
                  <a:noFill/>
                </a:ln>
                <a:solidFill>
                  <a:schemeClr val="tx1"/>
                </a:solidFill>
                <a:effectLst/>
                <a:latin typeface="Arial" panose="020B0604020202020204" pitchFamily="34" charset="0"/>
              </a:rPr>
              <a:t>flavours</a:t>
            </a:r>
            <a:r>
              <a:rPr kumimoji="0" lang="en-US" altLang="en-US" sz="2400" b="0" i="0" u="none" strike="noStrike" cap="none" normalizeH="0" baseline="0" dirty="0">
                <a:ln>
                  <a:noFill/>
                </a:ln>
                <a:solidFill>
                  <a:schemeClr val="tx1"/>
                </a:solidFill>
                <a:effectLst/>
                <a:latin typeface="Arial" panose="020B0604020202020204" pitchFamily="34" charset="0"/>
              </a:rPr>
              <a:t> are heated, they create 127 “acute toxic”, 153 “health hazard”, and 224 “irritant” chemicals.</a:t>
            </a:r>
          </a:p>
          <a:p>
            <a:pPr lvl="0" defTabSz="914400" eaLnBrk="0" fontAlgn="base" hangingPunct="0">
              <a:spcBef>
                <a:spcPct val="0"/>
              </a:spcBef>
              <a:spcAft>
                <a:spcPct val="0"/>
              </a:spcAft>
            </a:pPr>
            <a:r>
              <a:rPr lang="en-AU" sz="2400" dirty="0"/>
              <a:t>🫁 </a:t>
            </a:r>
            <a:r>
              <a:rPr kumimoji="0" lang="en-US" altLang="en-US" sz="2400" b="1" i="0" u="none" strike="noStrike" cap="none" normalizeH="0" baseline="0" dirty="0">
                <a:ln>
                  <a:noFill/>
                </a:ln>
                <a:solidFill>
                  <a:schemeClr val="tx1"/>
                </a:solidFill>
                <a:effectLst/>
                <a:latin typeface="Arial" panose="020B0604020202020204" pitchFamily="34" charset="0"/>
              </a:rPr>
              <a:t>Health Risks: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Vaping is linked to a higher likelihood of smoking uptake, respiratory problems, and mental ill-health according to long-term studies.</a:t>
            </a:r>
          </a:p>
          <a:p>
            <a:pPr lvl="0" defTabSz="914400" eaLnBrk="0" fontAlgn="base" hangingPunct="0">
              <a:spcBef>
                <a:spcPct val="0"/>
              </a:spcBef>
              <a:spcAft>
                <a:spcPct val="0"/>
              </a:spcAft>
            </a:pPr>
            <a:r>
              <a:rPr lang="en-AU" sz="2400" dirty="0"/>
              <a:t>🚭 </a:t>
            </a:r>
            <a:r>
              <a:rPr kumimoji="0" lang="en-US" altLang="en-US" sz="2400" b="1" i="0" u="none" strike="noStrike" cap="none" normalizeH="0" baseline="0" dirty="0">
                <a:ln>
                  <a:noFill/>
                </a:ln>
                <a:solidFill>
                  <a:schemeClr val="tx1"/>
                </a:solidFill>
                <a:effectLst/>
                <a:latin typeface="Arial" panose="020B0604020202020204" pitchFamily="34" charset="0"/>
              </a:rPr>
              <a:t>Misleading Safety Perception: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Many parents think “at least it’s not cigarettes,” but vapes still contain high nicotine levels and are marketed toward young people in misleading ways.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A9F3-1D19-6057-417E-4C02F718F3E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3C52B7A-BBD6-875C-62D4-1C8D66F33854}"/>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-Ensemble</a:t>
            </a:r>
            <a:endParaRPr lang="en-US" sz="6150" dirty="0"/>
          </a:p>
        </p:txBody>
      </p:sp>
      <p:sp>
        <p:nvSpPr>
          <p:cNvPr id="5" name="TextBox 4">
            <a:extLst>
              <a:ext uri="{FF2B5EF4-FFF2-40B4-BE49-F238E27FC236}">
                <a16:creationId xmlns:a16="http://schemas.microsoft.com/office/drawing/2014/main" id="{ED4E32D6-9077-A53D-2DF2-F4AED162409A}"/>
              </a:ext>
            </a:extLst>
          </p:cNvPr>
          <p:cNvSpPr txBox="1"/>
          <p:nvPr/>
        </p:nvSpPr>
        <p:spPr>
          <a:xfrm>
            <a:off x="1182415" y="1831393"/>
            <a:ext cx="7315200" cy="488147"/>
          </a:xfrm>
          <a:prstGeom prst="rect">
            <a:avLst/>
          </a:prstGeom>
          <a:noFill/>
        </p:spPr>
        <p:txBody>
          <a:bodyPr wrap="square">
            <a:spAutoFit/>
          </a:bodyPr>
          <a:lstStyle/>
          <a:p>
            <a:pPr>
              <a:lnSpc>
                <a:spcPts val="3300"/>
              </a:lnSpc>
            </a:pPr>
            <a:r>
              <a:rPr lang="en-US" sz="2400" dirty="0">
                <a:solidFill>
                  <a:srgbClr val="3F6FF3"/>
                </a:solidFill>
                <a:latin typeface="Outfit Medium" pitchFamily="34" charset="0"/>
              </a:rPr>
              <a:t>3. </a:t>
            </a:r>
            <a:r>
              <a:rPr lang="en-US" sz="2400" dirty="0" err="1">
                <a:solidFill>
                  <a:srgbClr val="3F6FF3"/>
                </a:solidFill>
                <a:latin typeface="Outfit Medium" pitchFamily="34" charset="0"/>
              </a:rPr>
              <a:t>RandomForest</a:t>
            </a:r>
            <a:r>
              <a:rPr lang="en-US" sz="2400" dirty="0">
                <a:solidFill>
                  <a:srgbClr val="3F6FF3"/>
                </a:solidFill>
                <a:latin typeface="Outfit Medium" pitchFamily="34" charset="0"/>
              </a:rPr>
              <a:t> Confusion Matrix Results</a:t>
            </a:r>
            <a:endParaRPr lang="en-US" sz="2400" dirty="0"/>
          </a:p>
        </p:txBody>
      </p:sp>
      <p:pic>
        <p:nvPicPr>
          <p:cNvPr id="4" name="Picture 3">
            <a:extLst>
              <a:ext uri="{FF2B5EF4-FFF2-40B4-BE49-F238E27FC236}">
                <a16:creationId xmlns:a16="http://schemas.microsoft.com/office/drawing/2014/main" id="{1C902BE9-60E2-2CCF-6031-F8FA1FBE8A29}"/>
              </a:ext>
            </a:extLst>
          </p:cNvPr>
          <p:cNvPicPr>
            <a:picLocks noChangeAspect="1"/>
          </p:cNvPicPr>
          <p:nvPr/>
        </p:nvPicPr>
        <p:blipFill>
          <a:blip r:embed="rId3"/>
          <a:stretch>
            <a:fillRect/>
          </a:stretch>
        </p:blipFill>
        <p:spPr>
          <a:xfrm>
            <a:off x="8985715" y="3021028"/>
            <a:ext cx="4962525" cy="4476750"/>
          </a:xfrm>
          <a:prstGeom prst="rect">
            <a:avLst/>
          </a:prstGeom>
        </p:spPr>
      </p:pic>
      <p:graphicFrame>
        <p:nvGraphicFramePr>
          <p:cNvPr id="6" name="Table 5">
            <a:extLst>
              <a:ext uri="{FF2B5EF4-FFF2-40B4-BE49-F238E27FC236}">
                <a16:creationId xmlns:a16="http://schemas.microsoft.com/office/drawing/2014/main" id="{6A831A29-A551-C899-1EB4-54EA1BD4D9D5}"/>
              </a:ext>
            </a:extLst>
          </p:cNvPr>
          <p:cNvGraphicFramePr>
            <a:graphicFrameLocks noGrp="1"/>
          </p:cNvGraphicFramePr>
          <p:nvPr>
            <p:extLst>
              <p:ext uri="{D42A27DB-BD31-4B8C-83A1-F6EECF244321}">
                <p14:modId xmlns:p14="http://schemas.microsoft.com/office/powerpoint/2010/main" val="2798473466"/>
              </p:ext>
            </p:extLst>
          </p:nvPr>
        </p:nvGraphicFramePr>
        <p:xfrm>
          <a:off x="502968" y="2809611"/>
          <a:ext cx="8915313" cy="1615440"/>
        </p:xfrm>
        <a:graphic>
          <a:graphicData uri="http://schemas.openxmlformats.org/drawingml/2006/table">
            <a:tbl>
              <a:tblPr/>
              <a:tblGrid>
                <a:gridCol w="2971771">
                  <a:extLst>
                    <a:ext uri="{9D8B030D-6E8A-4147-A177-3AD203B41FA5}">
                      <a16:colId xmlns:a16="http://schemas.microsoft.com/office/drawing/2014/main" val="3006861671"/>
                    </a:ext>
                  </a:extLst>
                </a:gridCol>
                <a:gridCol w="2971771">
                  <a:extLst>
                    <a:ext uri="{9D8B030D-6E8A-4147-A177-3AD203B41FA5}">
                      <a16:colId xmlns:a16="http://schemas.microsoft.com/office/drawing/2014/main" val="3350747696"/>
                    </a:ext>
                  </a:extLst>
                </a:gridCol>
                <a:gridCol w="2971771">
                  <a:extLst>
                    <a:ext uri="{9D8B030D-6E8A-4147-A177-3AD203B41FA5}">
                      <a16:colId xmlns:a16="http://schemas.microsoft.com/office/drawing/2014/main" val="3405624487"/>
                    </a:ext>
                  </a:extLst>
                </a:gridCol>
              </a:tblGrid>
              <a:tr h="420624">
                <a:tc>
                  <a:txBody>
                    <a:bodyPr/>
                    <a:lstStyle/>
                    <a:p>
                      <a:pPr>
                        <a:buNone/>
                      </a:pPr>
                      <a:endParaRPr lang="en-AU" sz="2200" dirty="0"/>
                    </a:p>
                  </a:txBody>
                  <a:tcPr anchor="ctr">
                    <a:lnL>
                      <a:noFill/>
                    </a:lnL>
                    <a:lnR>
                      <a:noFill/>
                    </a:lnR>
                    <a:lnT>
                      <a:noFill/>
                    </a:lnT>
                    <a:lnB>
                      <a:noFill/>
                    </a:lnB>
                    <a:noFill/>
                  </a:tcPr>
                </a:tc>
                <a:tc>
                  <a:txBody>
                    <a:bodyPr/>
                    <a:lstStyle/>
                    <a:p>
                      <a:pPr>
                        <a:buNone/>
                      </a:pPr>
                      <a:r>
                        <a:rPr lang="en-AU" sz="2200" b="1" dirty="0"/>
                        <a:t>Predicted: No Cancer (0)</a:t>
                      </a:r>
                      <a:endParaRPr lang="en-AU" sz="2200" dirty="0"/>
                    </a:p>
                  </a:txBody>
                  <a:tcPr anchor="ctr">
                    <a:lnL>
                      <a:noFill/>
                    </a:lnL>
                    <a:lnR>
                      <a:noFill/>
                    </a:lnR>
                    <a:lnT>
                      <a:noFill/>
                    </a:lnT>
                    <a:lnB>
                      <a:noFill/>
                    </a:lnB>
                    <a:noFill/>
                  </a:tcPr>
                </a:tc>
                <a:tc>
                  <a:txBody>
                    <a:bodyPr/>
                    <a:lstStyle/>
                    <a:p>
                      <a:pPr>
                        <a:buNone/>
                      </a:pPr>
                      <a:r>
                        <a:rPr lang="en-AU" sz="2200" b="1"/>
                        <a:t>Predicted: Cancer (1)</a:t>
                      </a:r>
                      <a:endParaRPr lang="en-AU" sz="2200"/>
                    </a:p>
                  </a:txBody>
                  <a:tcPr anchor="ctr">
                    <a:lnL>
                      <a:noFill/>
                    </a:lnL>
                    <a:lnR>
                      <a:noFill/>
                    </a:lnR>
                    <a:lnT>
                      <a:noFill/>
                    </a:lnT>
                    <a:lnB>
                      <a:noFill/>
                    </a:lnB>
                    <a:noFill/>
                  </a:tcPr>
                </a:tc>
                <a:extLst>
                  <a:ext uri="{0D108BD9-81ED-4DB2-BD59-A6C34878D82A}">
                    <a16:rowId xmlns:a16="http://schemas.microsoft.com/office/drawing/2014/main" val="2246080111"/>
                  </a:ext>
                </a:extLst>
              </a:tr>
              <a:tr h="420624">
                <a:tc>
                  <a:txBody>
                    <a:bodyPr/>
                    <a:lstStyle/>
                    <a:p>
                      <a:pPr>
                        <a:buNone/>
                      </a:pPr>
                      <a:r>
                        <a:rPr lang="en-AU" sz="2200" b="1"/>
                        <a:t>Actual: No Cancer (0)</a:t>
                      </a:r>
                      <a:endParaRPr lang="en-AU" sz="2200"/>
                    </a:p>
                  </a:txBody>
                  <a:tcPr anchor="ctr">
                    <a:lnL>
                      <a:noFill/>
                    </a:lnL>
                    <a:lnR>
                      <a:noFill/>
                    </a:lnR>
                    <a:lnT>
                      <a:noFill/>
                    </a:lnT>
                    <a:lnB>
                      <a:noFill/>
                    </a:lnB>
                    <a:noFill/>
                  </a:tcPr>
                </a:tc>
                <a:tc>
                  <a:txBody>
                    <a:bodyPr/>
                    <a:lstStyle/>
                    <a:p>
                      <a:pPr>
                        <a:buNone/>
                      </a:pPr>
                      <a:r>
                        <a:rPr lang="en-AU" sz="2200" dirty="0"/>
                        <a:t>4 ✅ (True Negatives)</a:t>
                      </a:r>
                    </a:p>
                  </a:txBody>
                  <a:tcPr anchor="ctr">
                    <a:lnL>
                      <a:noFill/>
                    </a:lnL>
                    <a:lnR>
                      <a:noFill/>
                    </a:lnR>
                    <a:lnT>
                      <a:noFill/>
                    </a:lnT>
                    <a:lnB>
                      <a:noFill/>
                    </a:lnB>
                    <a:noFill/>
                  </a:tcPr>
                </a:tc>
                <a:tc>
                  <a:txBody>
                    <a:bodyPr/>
                    <a:lstStyle/>
                    <a:p>
                      <a:pPr>
                        <a:buNone/>
                      </a:pPr>
                      <a:r>
                        <a:rPr lang="en-AU" sz="2200" dirty="0"/>
                        <a:t>4 ❌ (False Positives)</a:t>
                      </a:r>
                    </a:p>
                  </a:txBody>
                  <a:tcPr anchor="ctr">
                    <a:lnL>
                      <a:noFill/>
                    </a:lnL>
                    <a:lnR>
                      <a:noFill/>
                    </a:lnR>
                    <a:lnT>
                      <a:noFill/>
                    </a:lnT>
                    <a:lnB>
                      <a:noFill/>
                    </a:lnB>
                    <a:noFill/>
                  </a:tcPr>
                </a:tc>
                <a:extLst>
                  <a:ext uri="{0D108BD9-81ED-4DB2-BD59-A6C34878D82A}">
                    <a16:rowId xmlns:a16="http://schemas.microsoft.com/office/drawing/2014/main" val="3540946143"/>
                  </a:ext>
                </a:extLst>
              </a:tr>
              <a:tr h="420624">
                <a:tc>
                  <a:txBody>
                    <a:bodyPr/>
                    <a:lstStyle/>
                    <a:p>
                      <a:pPr>
                        <a:buNone/>
                      </a:pPr>
                      <a:r>
                        <a:rPr lang="en-AU" sz="2200" b="1" dirty="0"/>
                        <a:t>Actual: Cancer (1)</a:t>
                      </a:r>
                      <a:endParaRPr lang="en-AU" sz="2200" dirty="0"/>
                    </a:p>
                  </a:txBody>
                  <a:tcPr anchor="ctr">
                    <a:lnL>
                      <a:noFill/>
                    </a:lnL>
                    <a:lnR>
                      <a:noFill/>
                    </a:lnR>
                    <a:lnT>
                      <a:noFill/>
                    </a:lnT>
                    <a:lnB>
                      <a:noFill/>
                    </a:lnB>
                    <a:noFill/>
                  </a:tcPr>
                </a:tc>
                <a:tc>
                  <a:txBody>
                    <a:bodyPr/>
                    <a:lstStyle/>
                    <a:p>
                      <a:pPr>
                        <a:buNone/>
                      </a:pPr>
                      <a:r>
                        <a:rPr lang="en-AU" sz="2200" dirty="0"/>
                        <a:t>3 ❌ (False Negatives)</a:t>
                      </a:r>
                    </a:p>
                  </a:txBody>
                  <a:tcPr anchor="ctr">
                    <a:lnL>
                      <a:noFill/>
                    </a:lnL>
                    <a:lnR>
                      <a:noFill/>
                    </a:lnR>
                    <a:lnT>
                      <a:noFill/>
                    </a:lnT>
                    <a:lnB>
                      <a:noFill/>
                    </a:lnB>
                    <a:noFill/>
                  </a:tcPr>
                </a:tc>
                <a:tc>
                  <a:txBody>
                    <a:bodyPr/>
                    <a:lstStyle/>
                    <a:p>
                      <a:pPr>
                        <a:buNone/>
                      </a:pPr>
                      <a:r>
                        <a:rPr lang="en-AU" sz="2200" dirty="0"/>
                        <a:t>51 ✅ (True Positives)</a:t>
                      </a:r>
                    </a:p>
                  </a:txBody>
                  <a:tcPr anchor="ctr">
                    <a:lnL>
                      <a:noFill/>
                    </a:lnL>
                    <a:lnR>
                      <a:noFill/>
                    </a:lnR>
                    <a:lnT>
                      <a:noFill/>
                    </a:lnT>
                    <a:lnB>
                      <a:noFill/>
                    </a:lnB>
                    <a:noFill/>
                  </a:tcPr>
                </a:tc>
                <a:extLst>
                  <a:ext uri="{0D108BD9-81ED-4DB2-BD59-A6C34878D82A}">
                    <a16:rowId xmlns:a16="http://schemas.microsoft.com/office/drawing/2014/main" val="234166080"/>
                  </a:ext>
                </a:extLst>
              </a:tr>
            </a:tbl>
          </a:graphicData>
        </a:graphic>
      </p:graphicFrame>
      <p:sp>
        <p:nvSpPr>
          <p:cNvPr id="9" name="Text 2">
            <a:extLst>
              <a:ext uri="{FF2B5EF4-FFF2-40B4-BE49-F238E27FC236}">
                <a16:creationId xmlns:a16="http://schemas.microsoft.com/office/drawing/2014/main" id="{89CEE6AE-F23F-BF2E-D23D-8C8F2AE7375E}"/>
              </a:ext>
            </a:extLst>
          </p:cNvPr>
          <p:cNvSpPr/>
          <p:nvPr/>
        </p:nvSpPr>
        <p:spPr>
          <a:xfrm>
            <a:off x="682160" y="4157632"/>
            <a:ext cx="8056676" cy="3896122"/>
          </a:xfrm>
          <a:prstGeom prst="rect">
            <a:avLst/>
          </a:prstGeom>
          <a:noFill/>
          <a:ln/>
        </p:spPr>
        <p:txBody>
          <a:bodyPr wrap="square" lIns="0" tIns="0" rIns="0" bIns="0" rtlCol="0" anchor="t"/>
          <a:lstStyle/>
          <a:p>
            <a:pPr>
              <a:lnSpc>
                <a:spcPts val="2850"/>
              </a:lnSpc>
            </a:pPr>
            <a:endParaRPr lang="en-US" sz="3200" dirty="0"/>
          </a:p>
          <a:p>
            <a:pPr>
              <a:lnSpc>
                <a:spcPts val="2850"/>
              </a:lnSpc>
            </a:pPr>
            <a:endParaRPr lang="en-US" sz="2800" dirty="0"/>
          </a:p>
          <a:p>
            <a:pPr>
              <a:lnSpc>
                <a:spcPts val="2850"/>
              </a:lnSpc>
            </a:pPr>
            <a:r>
              <a:rPr lang="en-US" sz="2800" dirty="0"/>
              <a:t>✅ The </a:t>
            </a:r>
            <a:r>
              <a:rPr lang="en-US" sz="2800" dirty="0" err="1"/>
              <a:t>RandomForest</a:t>
            </a:r>
            <a:r>
              <a:rPr lang="en-US" sz="2800" dirty="0"/>
              <a:t> model achieved </a:t>
            </a:r>
            <a:r>
              <a:rPr lang="en-US" sz="2800" b="1" dirty="0"/>
              <a:t>94% recall</a:t>
            </a:r>
            <a:r>
              <a:rPr lang="en-US" sz="2800" dirty="0"/>
              <a:t>, correctly identifying most cancer cases.</a:t>
            </a:r>
          </a:p>
          <a:p>
            <a:pPr>
              <a:lnSpc>
                <a:spcPts val="2850"/>
              </a:lnSpc>
            </a:pPr>
            <a:br>
              <a:rPr lang="en-US" sz="2800" dirty="0"/>
            </a:br>
            <a:r>
              <a:rPr lang="en-US" sz="2800" dirty="0"/>
              <a:t>🚫 4 false positives were found </a:t>
            </a:r>
            <a:r>
              <a:rPr lang="en-US" sz="2800" b="1" dirty="0"/>
              <a:t>(93% precision), </a:t>
            </a:r>
            <a:r>
              <a:rPr lang="en-US" sz="2800" dirty="0"/>
              <a:t>showing strong reliability when it predicts “Cancer.”</a:t>
            </a:r>
          </a:p>
          <a:p>
            <a:pPr>
              <a:lnSpc>
                <a:spcPts val="2850"/>
              </a:lnSpc>
            </a:pPr>
            <a:br>
              <a:rPr lang="en-US" sz="2800" dirty="0"/>
            </a:br>
            <a:r>
              <a:rPr lang="en-US" sz="2800" dirty="0"/>
              <a:t>⚠️ However, </a:t>
            </a:r>
            <a:r>
              <a:rPr lang="en-US" sz="2800" dirty="0">
                <a:solidFill>
                  <a:srgbClr val="FF0000"/>
                </a:solidFill>
              </a:rPr>
              <a:t>3 cancer cases </a:t>
            </a:r>
            <a:r>
              <a:rPr lang="en-US" sz="2800" dirty="0"/>
              <a:t>were missed (false negatives), suggesting sensitivity could still improve.</a:t>
            </a:r>
          </a:p>
          <a:p>
            <a:pPr>
              <a:lnSpc>
                <a:spcPts val="2850"/>
              </a:lnSpc>
            </a:pPr>
            <a:endParaRPr lang="en-US" sz="3200" dirty="0"/>
          </a:p>
          <a:p>
            <a:pPr>
              <a:lnSpc>
                <a:spcPts val="2850"/>
              </a:lnSpc>
            </a:pPr>
            <a:endParaRPr lang="en-US" sz="3200" dirty="0"/>
          </a:p>
          <a:p>
            <a:pPr>
              <a:lnSpc>
                <a:spcPts val="2850"/>
              </a:lnSpc>
            </a:pPr>
            <a:endParaRPr lang="en-US" sz="3200" dirty="0"/>
          </a:p>
          <a:p>
            <a:pPr>
              <a:lnSpc>
                <a:spcPts val="2850"/>
              </a:lnSpc>
            </a:pPr>
            <a:endParaRPr lang="en-US" sz="3200" dirty="0"/>
          </a:p>
          <a:p>
            <a:pPr>
              <a:lnSpc>
                <a:spcPts val="2850"/>
              </a:lnSpc>
            </a:pPr>
            <a:endParaRPr lang="en-US" sz="3200" dirty="0"/>
          </a:p>
        </p:txBody>
      </p:sp>
      <p:sp>
        <p:nvSpPr>
          <p:cNvPr id="12" name="Rectangle 11">
            <a:extLst>
              <a:ext uri="{FF2B5EF4-FFF2-40B4-BE49-F238E27FC236}">
                <a16:creationId xmlns:a16="http://schemas.microsoft.com/office/drawing/2014/main" id="{F35C04BB-3F78-00C9-1522-8A4A4FF90461}"/>
              </a:ext>
            </a:extLst>
          </p:cNvPr>
          <p:cNvSpPr/>
          <p:nvPr/>
        </p:nvSpPr>
        <p:spPr>
          <a:xfrm>
            <a:off x="9995094" y="5694527"/>
            <a:ext cx="685800" cy="640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descr="A diagram of a network&#10;&#10;AI-generated content may be incorrect.">
            <a:extLst>
              <a:ext uri="{FF2B5EF4-FFF2-40B4-BE49-F238E27FC236}">
                <a16:creationId xmlns:a16="http://schemas.microsoft.com/office/drawing/2014/main" id="{BD0D28A3-D3A0-0C4F-AB77-02F17C80506D}"/>
              </a:ext>
            </a:extLst>
          </p:cNvPr>
          <p:cNvPicPr>
            <a:picLocks noChangeAspect="1"/>
          </p:cNvPicPr>
          <p:nvPr/>
        </p:nvPicPr>
        <p:blipFill>
          <a:blip r:embed="rId4"/>
          <a:stretch>
            <a:fillRect/>
          </a:stretch>
        </p:blipFill>
        <p:spPr>
          <a:xfrm>
            <a:off x="10329201" y="55859"/>
            <a:ext cx="2753752" cy="2753752"/>
          </a:xfrm>
          <a:prstGeom prst="rect">
            <a:avLst/>
          </a:prstGeom>
        </p:spPr>
      </p:pic>
    </p:spTree>
    <p:extLst>
      <p:ext uri="{BB962C8B-B14F-4D97-AF65-F5344CB8AC3E}">
        <p14:creationId xmlns:p14="http://schemas.microsoft.com/office/powerpoint/2010/main" val="879318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E26B-9D44-CCA6-9737-13E6D5C1A23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ED94062-41C8-5660-D537-7B97984FCA76}"/>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-Ensemble</a:t>
            </a:r>
            <a:endParaRPr lang="en-US" sz="6150" dirty="0"/>
          </a:p>
        </p:txBody>
      </p:sp>
      <p:sp>
        <p:nvSpPr>
          <p:cNvPr id="5" name="TextBox 4">
            <a:extLst>
              <a:ext uri="{FF2B5EF4-FFF2-40B4-BE49-F238E27FC236}">
                <a16:creationId xmlns:a16="http://schemas.microsoft.com/office/drawing/2014/main" id="{952DEB0A-3E59-B7FB-BA25-B724DAFE87A0}"/>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Best Model - Metrics Summary</a:t>
            </a:r>
            <a:endParaRPr lang="en-US" sz="2400" dirty="0"/>
          </a:p>
        </p:txBody>
      </p:sp>
      <p:sp>
        <p:nvSpPr>
          <p:cNvPr id="2" name="Text 2">
            <a:extLst>
              <a:ext uri="{FF2B5EF4-FFF2-40B4-BE49-F238E27FC236}">
                <a16:creationId xmlns:a16="http://schemas.microsoft.com/office/drawing/2014/main" id="{72B80F9E-E0C6-5F42-BA42-0D2BEDEAF201}"/>
              </a:ext>
            </a:extLst>
          </p:cNvPr>
          <p:cNvSpPr/>
          <p:nvPr/>
        </p:nvSpPr>
        <p:spPr>
          <a:xfrm>
            <a:off x="1182415" y="2728039"/>
            <a:ext cx="8453954" cy="5149869"/>
          </a:xfrm>
          <a:prstGeom prst="rect">
            <a:avLst/>
          </a:prstGeom>
          <a:noFill/>
          <a:ln/>
        </p:spPr>
        <p:txBody>
          <a:bodyPr wrap="square" lIns="0" tIns="0" rIns="0" bIns="0" rtlCol="0" anchor="t"/>
          <a:lstStyle/>
          <a:p>
            <a:pPr>
              <a:lnSpc>
                <a:spcPts val="2850"/>
              </a:lnSpc>
            </a:pPr>
            <a:r>
              <a:rPr lang="en-US" sz="3200" dirty="0"/>
              <a:t>Best Model: </a:t>
            </a:r>
            <a:r>
              <a:rPr lang="en-US" sz="3200" dirty="0" err="1"/>
              <a:t>RandomForest</a:t>
            </a:r>
            <a:r>
              <a:rPr lang="en-US" sz="3200" dirty="0"/>
              <a:t> </a:t>
            </a:r>
          </a:p>
          <a:p>
            <a:pPr>
              <a:lnSpc>
                <a:spcPts val="2850"/>
              </a:lnSpc>
            </a:pPr>
            <a:endParaRPr lang="en-US" sz="3200" dirty="0"/>
          </a:p>
          <a:p>
            <a:pPr>
              <a:lnSpc>
                <a:spcPts val="2850"/>
              </a:lnSpc>
            </a:pPr>
            <a:r>
              <a:rPr lang="en-US" sz="3200" dirty="0"/>
              <a:t>Summarized key metrics to help understand:</a:t>
            </a:r>
          </a:p>
          <a:p>
            <a:pPr>
              <a:lnSpc>
                <a:spcPts val="2850"/>
              </a:lnSpc>
            </a:pPr>
            <a:endParaRPr lang="en-US" sz="3200" dirty="0"/>
          </a:p>
          <a:p>
            <a:pPr marL="457200" indent="-457200">
              <a:lnSpc>
                <a:spcPts val="2850"/>
              </a:lnSpc>
              <a:buFont typeface="Arial" panose="020B0604020202020204" pitchFamily="34" charset="0"/>
              <a:buChar char="•"/>
            </a:pPr>
            <a:r>
              <a:rPr lang="en-US" sz="3200" b="1" dirty="0"/>
              <a:t>AUC 0.949 (Excellent) </a:t>
            </a:r>
            <a:r>
              <a:rPr lang="en-US" sz="3200" dirty="0"/>
              <a:t>— AUC measures how well the model separates cancer from non-cancer cases. A perfect model = 1.0, random guessing = 0.5. </a:t>
            </a:r>
          </a:p>
          <a:p>
            <a:pPr marL="457200" indent="-457200">
              <a:lnSpc>
                <a:spcPts val="2850"/>
              </a:lnSpc>
              <a:buFont typeface="Arial" panose="020B0604020202020204" pitchFamily="34" charset="0"/>
              <a:buChar char="•"/>
            </a:pPr>
            <a:r>
              <a:rPr lang="en-US" sz="3200" dirty="0"/>
              <a:t>The model successfully caught about </a:t>
            </a:r>
            <a:r>
              <a:rPr lang="en-US" sz="3200" b="1" dirty="0"/>
              <a:t>94% (recall) </a:t>
            </a:r>
            <a:r>
              <a:rPr lang="en-US" sz="3200" dirty="0"/>
              <a:t>of all real cancer cases.</a:t>
            </a:r>
          </a:p>
          <a:p>
            <a:pPr>
              <a:lnSpc>
                <a:spcPts val="2850"/>
              </a:lnSpc>
            </a:pPr>
            <a:endParaRPr lang="en-US" sz="3200" dirty="0"/>
          </a:p>
          <a:p>
            <a:pPr>
              <a:lnSpc>
                <a:spcPts val="2850"/>
              </a:lnSpc>
            </a:pPr>
            <a:endParaRPr lang="en-US" sz="3200" dirty="0"/>
          </a:p>
          <a:p>
            <a:pPr marL="457200" indent="-457200">
              <a:lnSpc>
                <a:spcPts val="2850"/>
              </a:lnSpc>
              <a:buFont typeface="Arial" panose="020B0604020202020204" pitchFamily="34" charset="0"/>
              <a:buChar char="•"/>
            </a:pPr>
            <a:endParaRPr lang="en-US" sz="3200" dirty="0"/>
          </a:p>
        </p:txBody>
      </p:sp>
      <p:pic>
        <p:nvPicPr>
          <p:cNvPr id="4" name="Picture 3" descr="A diagram of a network&#10;&#10;AI-generated content may be incorrect.">
            <a:extLst>
              <a:ext uri="{FF2B5EF4-FFF2-40B4-BE49-F238E27FC236}">
                <a16:creationId xmlns:a16="http://schemas.microsoft.com/office/drawing/2014/main" id="{44506BCF-6F95-0A5C-713E-CB2BF19246B6}"/>
              </a:ext>
            </a:extLst>
          </p:cNvPr>
          <p:cNvPicPr>
            <a:picLocks noChangeAspect="1"/>
          </p:cNvPicPr>
          <p:nvPr/>
        </p:nvPicPr>
        <p:blipFill>
          <a:blip r:embed="rId3"/>
          <a:stretch>
            <a:fillRect/>
          </a:stretch>
        </p:blipFill>
        <p:spPr>
          <a:xfrm>
            <a:off x="11067755" y="2737924"/>
            <a:ext cx="2753752" cy="2753752"/>
          </a:xfrm>
          <a:prstGeom prst="rect">
            <a:avLst/>
          </a:prstGeom>
        </p:spPr>
      </p:pic>
    </p:spTree>
    <p:extLst>
      <p:ext uri="{BB962C8B-B14F-4D97-AF65-F5344CB8AC3E}">
        <p14:creationId xmlns:p14="http://schemas.microsoft.com/office/powerpoint/2010/main" val="3475505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91924-8DF5-4C96-926A-E95F95B5162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8FAE0BF-2133-91EE-1900-5BE6FBA876AE}"/>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-Ensemble</a:t>
            </a:r>
            <a:endParaRPr lang="en-US" sz="6150" dirty="0"/>
          </a:p>
        </p:txBody>
      </p:sp>
      <p:sp>
        <p:nvSpPr>
          <p:cNvPr id="5" name="TextBox 4">
            <a:extLst>
              <a:ext uri="{FF2B5EF4-FFF2-40B4-BE49-F238E27FC236}">
                <a16:creationId xmlns:a16="http://schemas.microsoft.com/office/drawing/2014/main" id="{43B4D415-8D73-B21D-F8BE-701014FDC5DB}"/>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Best Model - Metrics Summary</a:t>
            </a:r>
            <a:endParaRPr lang="en-US" sz="2400" dirty="0"/>
          </a:p>
        </p:txBody>
      </p:sp>
      <p:sp>
        <p:nvSpPr>
          <p:cNvPr id="2" name="Text 2">
            <a:extLst>
              <a:ext uri="{FF2B5EF4-FFF2-40B4-BE49-F238E27FC236}">
                <a16:creationId xmlns:a16="http://schemas.microsoft.com/office/drawing/2014/main" id="{FB37B981-AAC9-A856-29CF-5BD80E56D329}"/>
              </a:ext>
            </a:extLst>
          </p:cNvPr>
          <p:cNvSpPr/>
          <p:nvPr/>
        </p:nvSpPr>
        <p:spPr>
          <a:xfrm>
            <a:off x="1182415" y="2728039"/>
            <a:ext cx="7556421" cy="5149869"/>
          </a:xfrm>
          <a:prstGeom prst="rect">
            <a:avLst/>
          </a:prstGeom>
          <a:noFill/>
          <a:ln/>
        </p:spPr>
        <p:txBody>
          <a:bodyPr wrap="square" lIns="0" tIns="0" rIns="0" bIns="0" rtlCol="0" anchor="t"/>
          <a:lstStyle/>
          <a:p>
            <a:pPr>
              <a:lnSpc>
                <a:spcPts val="2850"/>
              </a:lnSpc>
            </a:pPr>
            <a:r>
              <a:rPr lang="en-US" sz="3200" dirty="0"/>
              <a:t>Best Model: </a:t>
            </a:r>
            <a:r>
              <a:rPr lang="en-US" sz="3200" dirty="0" err="1"/>
              <a:t>RandomForest</a:t>
            </a:r>
            <a:r>
              <a:rPr lang="en-US" sz="3200" dirty="0"/>
              <a:t> </a:t>
            </a:r>
          </a:p>
          <a:p>
            <a:pPr>
              <a:lnSpc>
                <a:spcPts val="2850"/>
              </a:lnSpc>
            </a:pPr>
            <a:endParaRPr lang="en-US" sz="3200" dirty="0"/>
          </a:p>
          <a:p>
            <a:pPr>
              <a:lnSpc>
                <a:spcPts val="2850"/>
              </a:lnSpc>
            </a:pPr>
            <a:r>
              <a:rPr lang="en-US" sz="3200" dirty="0"/>
              <a:t>Summarized key metrics to help understand:</a:t>
            </a:r>
          </a:p>
          <a:p>
            <a:pPr>
              <a:lnSpc>
                <a:spcPts val="2850"/>
              </a:lnSpc>
            </a:pPr>
            <a:endParaRPr lang="en-US" sz="3200" dirty="0"/>
          </a:p>
          <a:p>
            <a:pPr marL="457200" indent="-457200">
              <a:lnSpc>
                <a:spcPts val="2850"/>
              </a:lnSpc>
              <a:buFont typeface="Arial" panose="020B0604020202020204" pitchFamily="34" charset="0"/>
              <a:buChar char="•"/>
            </a:pPr>
            <a:r>
              <a:rPr lang="en-US" sz="3200" b="1" dirty="0">
                <a:solidFill>
                  <a:srgbClr val="0070C0"/>
                </a:solidFill>
              </a:rPr>
              <a:t>AUC 0.949 (Excellent) </a:t>
            </a:r>
            <a:r>
              <a:rPr lang="en-US" sz="3200" dirty="0"/>
              <a:t>— AUC measures how well the model separates cancer from non-cancer cases. A perfect model = 1.0, random guessing = 0.5. </a:t>
            </a:r>
          </a:p>
          <a:p>
            <a:pPr>
              <a:lnSpc>
                <a:spcPts val="2850"/>
              </a:lnSpc>
            </a:pPr>
            <a:endParaRPr lang="en-US" sz="3200" dirty="0"/>
          </a:p>
          <a:p>
            <a:pPr>
              <a:lnSpc>
                <a:spcPts val="2850"/>
              </a:lnSpc>
            </a:pPr>
            <a:endParaRPr lang="en-US" sz="3200" dirty="0"/>
          </a:p>
          <a:p>
            <a:pPr marL="457200" indent="-457200">
              <a:lnSpc>
                <a:spcPts val="2850"/>
              </a:lnSpc>
              <a:buFont typeface="Arial" panose="020B0604020202020204" pitchFamily="34" charset="0"/>
              <a:buChar char="•"/>
            </a:pPr>
            <a:endParaRPr lang="en-US" sz="3200" dirty="0"/>
          </a:p>
        </p:txBody>
      </p:sp>
      <p:pic>
        <p:nvPicPr>
          <p:cNvPr id="7" name="Picture 6">
            <a:extLst>
              <a:ext uri="{FF2B5EF4-FFF2-40B4-BE49-F238E27FC236}">
                <a16:creationId xmlns:a16="http://schemas.microsoft.com/office/drawing/2014/main" id="{172A5065-ABD4-D617-D405-FEE7CADD38C2}"/>
              </a:ext>
            </a:extLst>
          </p:cNvPr>
          <p:cNvPicPr>
            <a:picLocks noChangeAspect="1"/>
          </p:cNvPicPr>
          <p:nvPr/>
        </p:nvPicPr>
        <p:blipFill>
          <a:blip r:embed="rId3"/>
          <a:stretch>
            <a:fillRect/>
          </a:stretch>
        </p:blipFill>
        <p:spPr>
          <a:xfrm>
            <a:off x="8738836" y="2075466"/>
            <a:ext cx="5619750" cy="4667250"/>
          </a:xfrm>
          <a:prstGeom prst="rect">
            <a:avLst/>
          </a:prstGeom>
        </p:spPr>
      </p:pic>
    </p:spTree>
    <p:extLst>
      <p:ext uri="{BB962C8B-B14F-4D97-AF65-F5344CB8AC3E}">
        <p14:creationId xmlns:p14="http://schemas.microsoft.com/office/powerpoint/2010/main" val="2791842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79853-189B-8706-3414-292E8A5CA98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7638191-B81D-371E-F6EE-A450741375AD}"/>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-Ensemble</a:t>
            </a:r>
            <a:endParaRPr lang="en-US" sz="6150" dirty="0"/>
          </a:p>
        </p:txBody>
      </p:sp>
      <p:sp>
        <p:nvSpPr>
          <p:cNvPr id="5" name="TextBox 4">
            <a:extLst>
              <a:ext uri="{FF2B5EF4-FFF2-40B4-BE49-F238E27FC236}">
                <a16:creationId xmlns:a16="http://schemas.microsoft.com/office/drawing/2014/main" id="{41F920A5-D76C-9D01-5EAB-2D57C9FB87E1}"/>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Best Model - Metrics Summary</a:t>
            </a:r>
            <a:endParaRPr lang="en-US" sz="2400" dirty="0"/>
          </a:p>
        </p:txBody>
      </p:sp>
      <p:sp>
        <p:nvSpPr>
          <p:cNvPr id="2" name="Text 2">
            <a:extLst>
              <a:ext uri="{FF2B5EF4-FFF2-40B4-BE49-F238E27FC236}">
                <a16:creationId xmlns:a16="http://schemas.microsoft.com/office/drawing/2014/main" id="{933C211A-2F83-C66F-E997-1ACB1741DCC5}"/>
              </a:ext>
            </a:extLst>
          </p:cNvPr>
          <p:cNvSpPr/>
          <p:nvPr/>
        </p:nvSpPr>
        <p:spPr>
          <a:xfrm>
            <a:off x="1182415" y="2710454"/>
            <a:ext cx="8453954" cy="5149869"/>
          </a:xfrm>
          <a:prstGeom prst="rect">
            <a:avLst/>
          </a:prstGeom>
          <a:noFill/>
          <a:ln/>
        </p:spPr>
        <p:txBody>
          <a:bodyPr wrap="square" lIns="0" tIns="0" rIns="0" bIns="0" rtlCol="0" anchor="t"/>
          <a:lstStyle/>
          <a:p>
            <a:pPr>
              <a:lnSpc>
                <a:spcPts val="2850"/>
              </a:lnSpc>
            </a:pPr>
            <a:r>
              <a:rPr lang="en-US" sz="3200" dirty="0"/>
              <a:t>Best Model: </a:t>
            </a:r>
            <a:r>
              <a:rPr lang="en-US" sz="3200" dirty="0" err="1"/>
              <a:t>RandomForest</a:t>
            </a:r>
            <a:r>
              <a:rPr lang="en-US" sz="3200" dirty="0"/>
              <a:t> </a:t>
            </a:r>
          </a:p>
          <a:p>
            <a:pPr>
              <a:lnSpc>
                <a:spcPts val="2850"/>
              </a:lnSpc>
            </a:pPr>
            <a:endParaRPr lang="en-US" sz="3200" dirty="0"/>
          </a:p>
          <a:p>
            <a:pPr>
              <a:lnSpc>
                <a:spcPts val="2850"/>
              </a:lnSpc>
            </a:pPr>
            <a:r>
              <a:rPr lang="en-US" sz="3200" dirty="0"/>
              <a:t>Summarized key metrics to help understand:</a:t>
            </a:r>
          </a:p>
          <a:p>
            <a:pPr>
              <a:lnSpc>
                <a:spcPts val="2850"/>
              </a:lnSpc>
            </a:pPr>
            <a:endParaRPr lang="en-US" sz="3200" dirty="0"/>
          </a:p>
          <a:p>
            <a:pPr marL="457200" indent="-457200">
              <a:lnSpc>
                <a:spcPts val="2850"/>
              </a:lnSpc>
              <a:buFont typeface="Arial" panose="020B0604020202020204" pitchFamily="34" charset="0"/>
              <a:buChar char="•"/>
            </a:pPr>
            <a:r>
              <a:rPr lang="en-US" sz="3200" dirty="0"/>
              <a:t>The model successfully caught </a:t>
            </a:r>
            <a:r>
              <a:rPr lang="en-US" sz="3200" dirty="0">
                <a:solidFill>
                  <a:srgbClr val="00B050"/>
                </a:solidFill>
              </a:rPr>
              <a:t>about </a:t>
            </a:r>
            <a:r>
              <a:rPr lang="en-US" sz="3200" b="1" dirty="0">
                <a:solidFill>
                  <a:srgbClr val="00B050"/>
                </a:solidFill>
              </a:rPr>
              <a:t>94% (recall)</a:t>
            </a:r>
            <a:r>
              <a:rPr lang="en-US" sz="3200" b="1" dirty="0"/>
              <a:t> </a:t>
            </a:r>
            <a:r>
              <a:rPr lang="en-US" sz="3200" dirty="0"/>
              <a:t>of all real cancer cases.</a:t>
            </a:r>
          </a:p>
          <a:p>
            <a:pPr>
              <a:lnSpc>
                <a:spcPts val="2850"/>
              </a:lnSpc>
            </a:pPr>
            <a:endParaRPr lang="en-US" sz="3200" dirty="0"/>
          </a:p>
          <a:p>
            <a:pPr marL="457200" indent="-457200">
              <a:lnSpc>
                <a:spcPts val="2850"/>
              </a:lnSpc>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75F43208-642F-56F4-F7C7-BC465CECE280}"/>
              </a:ext>
            </a:extLst>
          </p:cNvPr>
          <p:cNvPicPr>
            <a:picLocks noChangeAspect="1"/>
          </p:cNvPicPr>
          <p:nvPr/>
        </p:nvPicPr>
        <p:blipFill>
          <a:blip r:embed="rId3"/>
          <a:stretch>
            <a:fillRect/>
          </a:stretch>
        </p:blipFill>
        <p:spPr>
          <a:xfrm>
            <a:off x="9822839" y="1781175"/>
            <a:ext cx="4410075" cy="4667250"/>
          </a:xfrm>
          <a:prstGeom prst="rect">
            <a:avLst/>
          </a:prstGeom>
        </p:spPr>
      </p:pic>
    </p:spTree>
    <p:extLst>
      <p:ext uri="{BB962C8B-B14F-4D97-AF65-F5344CB8AC3E}">
        <p14:creationId xmlns:p14="http://schemas.microsoft.com/office/powerpoint/2010/main" val="2135272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84805-60EF-C95C-D5D1-3DD350D3AC2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7982396-5FA7-9024-A56C-B930DAB78107}"/>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 Baseline vs Ensemble</a:t>
            </a:r>
            <a:endParaRPr lang="en-US" sz="6150" dirty="0"/>
          </a:p>
        </p:txBody>
      </p:sp>
      <p:sp>
        <p:nvSpPr>
          <p:cNvPr id="5" name="TextBox 4">
            <a:extLst>
              <a:ext uri="{FF2B5EF4-FFF2-40B4-BE49-F238E27FC236}">
                <a16:creationId xmlns:a16="http://schemas.microsoft.com/office/drawing/2014/main" id="{88051B28-2D25-9093-944A-53B8D5BDF272}"/>
              </a:ext>
            </a:extLst>
          </p:cNvPr>
          <p:cNvSpPr txBox="1"/>
          <p:nvPr/>
        </p:nvSpPr>
        <p:spPr>
          <a:xfrm>
            <a:off x="1182415" y="1831393"/>
            <a:ext cx="7315200" cy="488147"/>
          </a:xfrm>
          <a:prstGeom prst="rect">
            <a:avLst/>
          </a:prstGeom>
          <a:noFill/>
        </p:spPr>
        <p:txBody>
          <a:bodyPr wrap="square">
            <a:spAutoFit/>
          </a:bodyPr>
          <a:lstStyle/>
          <a:p>
            <a:pPr marL="0" indent="0" algn="l">
              <a:lnSpc>
                <a:spcPts val="3300"/>
              </a:lnSpc>
              <a:buNone/>
            </a:pPr>
            <a:r>
              <a:rPr lang="en-US" sz="2400" dirty="0">
                <a:solidFill>
                  <a:srgbClr val="3F6FF3"/>
                </a:solidFill>
                <a:latin typeface="Outfit Medium" pitchFamily="34" charset="0"/>
              </a:rPr>
              <a:t>Who wins? - Metrics Summary</a:t>
            </a:r>
            <a:endParaRPr lang="en-US" sz="2400" dirty="0"/>
          </a:p>
        </p:txBody>
      </p:sp>
      <p:sp>
        <p:nvSpPr>
          <p:cNvPr id="2" name="Text 2">
            <a:extLst>
              <a:ext uri="{FF2B5EF4-FFF2-40B4-BE49-F238E27FC236}">
                <a16:creationId xmlns:a16="http://schemas.microsoft.com/office/drawing/2014/main" id="{870E33BC-3DE0-486F-CCB0-3A724673FFEA}"/>
              </a:ext>
            </a:extLst>
          </p:cNvPr>
          <p:cNvSpPr/>
          <p:nvPr/>
        </p:nvSpPr>
        <p:spPr>
          <a:xfrm>
            <a:off x="446113" y="2581010"/>
            <a:ext cx="7344591" cy="5149869"/>
          </a:xfrm>
          <a:prstGeom prst="rect">
            <a:avLst/>
          </a:prstGeom>
          <a:noFill/>
          <a:ln/>
        </p:spPr>
        <p:txBody>
          <a:bodyPr wrap="square" lIns="0" tIns="0" rIns="0" bIns="0" rtlCol="0" anchor="t"/>
          <a:lstStyle/>
          <a:p>
            <a:pPr>
              <a:lnSpc>
                <a:spcPts val="2850"/>
              </a:lnSpc>
            </a:pPr>
            <a:r>
              <a:rPr lang="en-AU" sz="3200" dirty="0"/>
              <a:t>🏆 Winner: Logistic Regression</a:t>
            </a:r>
            <a:endParaRPr lang="en-US" sz="4800" dirty="0"/>
          </a:p>
        </p:txBody>
      </p:sp>
      <p:pic>
        <p:nvPicPr>
          <p:cNvPr id="7" name="Picture 6">
            <a:extLst>
              <a:ext uri="{FF2B5EF4-FFF2-40B4-BE49-F238E27FC236}">
                <a16:creationId xmlns:a16="http://schemas.microsoft.com/office/drawing/2014/main" id="{BB205FC3-022E-2226-0AA8-DE0A8792C12E}"/>
              </a:ext>
            </a:extLst>
          </p:cNvPr>
          <p:cNvPicPr>
            <a:picLocks noChangeAspect="1"/>
          </p:cNvPicPr>
          <p:nvPr/>
        </p:nvPicPr>
        <p:blipFill>
          <a:blip r:embed="rId3"/>
          <a:stretch>
            <a:fillRect/>
          </a:stretch>
        </p:blipFill>
        <p:spPr>
          <a:xfrm>
            <a:off x="8302137" y="2581010"/>
            <a:ext cx="5882150" cy="4177179"/>
          </a:xfrm>
          <a:prstGeom prst="rect">
            <a:avLst/>
          </a:prstGeom>
        </p:spPr>
      </p:pic>
      <p:graphicFrame>
        <p:nvGraphicFramePr>
          <p:cNvPr id="8" name="Table 7">
            <a:extLst>
              <a:ext uri="{FF2B5EF4-FFF2-40B4-BE49-F238E27FC236}">
                <a16:creationId xmlns:a16="http://schemas.microsoft.com/office/drawing/2014/main" id="{49953D33-53D1-1F24-9DB9-68C18E248339}"/>
              </a:ext>
            </a:extLst>
          </p:cNvPr>
          <p:cNvGraphicFramePr>
            <a:graphicFrameLocks noGrp="1"/>
          </p:cNvGraphicFramePr>
          <p:nvPr>
            <p:extLst>
              <p:ext uri="{D42A27DB-BD31-4B8C-83A1-F6EECF244321}">
                <p14:modId xmlns:p14="http://schemas.microsoft.com/office/powerpoint/2010/main" val="76945426"/>
              </p:ext>
            </p:extLst>
          </p:nvPr>
        </p:nvGraphicFramePr>
        <p:xfrm>
          <a:off x="175846" y="3278147"/>
          <a:ext cx="7977180" cy="2782904"/>
        </p:xfrm>
        <a:graphic>
          <a:graphicData uri="http://schemas.openxmlformats.org/drawingml/2006/table">
            <a:tbl>
              <a:tblPr firstRow="1" bandRow="1">
                <a:tableStyleId>{21E4AEA4-8DFA-4A89-87EB-49C32662AFE0}</a:tableStyleId>
              </a:tblPr>
              <a:tblGrid>
                <a:gridCol w="1994295">
                  <a:extLst>
                    <a:ext uri="{9D8B030D-6E8A-4147-A177-3AD203B41FA5}">
                      <a16:colId xmlns:a16="http://schemas.microsoft.com/office/drawing/2014/main" val="675574459"/>
                    </a:ext>
                  </a:extLst>
                </a:gridCol>
                <a:gridCol w="1994295">
                  <a:extLst>
                    <a:ext uri="{9D8B030D-6E8A-4147-A177-3AD203B41FA5}">
                      <a16:colId xmlns:a16="http://schemas.microsoft.com/office/drawing/2014/main" val="3377350702"/>
                    </a:ext>
                  </a:extLst>
                </a:gridCol>
                <a:gridCol w="1994295">
                  <a:extLst>
                    <a:ext uri="{9D8B030D-6E8A-4147-A177-3AD203B41FA5}">
                      <a16:colId xmlns:a16="http://schemas.microsoft.com/office/drawing/2014/main" val="1508817232"/>
                    </a:ext>
                  </a:extLst>
                </a:gridCol>
                <a:gridCol w="1994295">
                  <a:extLst>
                    <a:ext uri="{9D8B030D-6E8A-4147-A177-3AD203B41FA5}">
                      <a16:colId xmlns:a16="http://schemas.microsoft.com/office/drawing/2014/main" val="4023097863"/>
                    </a:ext>
                  </a:extLst>
                </a:gridCol>
              </a:tblGrid>
              <a:tr h="704355">
                <a:tc>
                  <a:txBody>
                    <a:bodyPr/>
                    <a:lstStyle/>
                    <a:p>
                      <a:pPr algn="ctr"/>
                      <a:r>
                        <a:rPr lang="en-AU" sz="2400" dirty="0"/>
                        <a:t>Type of Model</a:t>
                      </a:r>
                    </a:p>
                  </a:txBody>
                  <a:tcPr/>
                </a:tc>
                <a:tc>
                  <a:txBody>
                    <a:bodyPr/>
                    <a:lstStyle/>
                    <a:p>
                      <a:pPr algn="ctr"/>
                      <a:r>
                        <a:rPr lang="en-AU" sz="2400" dirty="0"/>
                        <a:t>Model</a:t>
                      </a:r>
                    </a:p>
                  </a:txBody>
                  <a:tcPr/>
                </a:tc>
                <a:tc>
                  <a:txBody>
                    <a:bodyPr/>
                    <a:lstStyle/>
                    <a:p>
                      <a:pPr algn="ctr"/>
                      <a:r>
                        <a:rPr lang="en-AU" sz="2400" dirty="0"/>
                        <a:t>F1</a:t>
                      </a:r>
                    </a:p>
                  </a:txBody>
                  <a:tcPr/>
                </a:tc>
                <a:tc>
                  <a:txBody>
                    <a:bodyPr/>
                    <a:lstStyle/>
                    <a:p>
                      <a:pPr algn="ctr"/>
                      <a:r>
                        <a:rPr lang="en-AU" sz="2400" dirty="0"/>
                        <a:t>AUC</a:t>
                      </a:r>
                    </a:p>
                  </a:txBody>
                  <a:tcPr/>
                </a:tc>
                <a:extLst>
                  <a:ext uri="{0D108BD9-81ED-4DB2-BD59-A6C34878D82A}">
                    <a16:rowId xmlns:a16="http://schemas.microsoft.com/office/drawing/2014/main" val="1091485427"/>
                  </a:ext>
                </a:extLst>
              </a:tr>
              <a:tr h="1255589">
                <a:tc>
                  <a:txBody>
                    <a:bodyPr/>
                    <a:lstStyle/>
                    <a:p>
                      <a:pPr algn="ctr"/>
                      <a:r>
                        <a:rPr lang="en-AU" sz="2400" b="1" dirty="0">
                          <a:solidFill>
                            <a:srgbClr val="0070C0"/>
                          </a:solidFill>
                        </a:rPr>
                        <a:t>Baseline</a:t>
                      </a:r>
                    </a:p>
                  </a:txBody>
                  <a:tcPr/>
                </a:tc>
                <a:tc>
                  <a:txBody>
                    <a:bodyPr/>
                    <a:lstStyle/>
                    <a:p>
                      <a:pPr algn="ctr"/>
                      <a:r>
                        <a:rPr lang="en-AU" sz="2400" b="1" dirty="0">
                          <a:solidFill>
                            <a:srgbClr val="0070C0"/>
                          </a:solidFill>
                        </a:rPr>
                        <a:t>Logistic Regression</a:t>
                      </a:r>
                    </a:p>
                  </a:txBody>
                  <a:tcPr/>
                </a:tc>
                <a:tc>
                  <a:txBody>
                    <a:bodyPr/>
                    <a:lstStyle/>
                    <a:p>
                      <a:pPr algn="ctr"/>
                      <a:r>
                        <a:rPr lang="en-AU" sz="2400" b="1" dirty="0">
                          <a:solidFill>
                            <a:srgbClr val="0070C0"/>
                          </a:solidFill>
                        </a:rPr>
                        <a:t>0.887</a:t>
                      </a:r>
                    </a:p>
                  </a:txBody>
                  <a:tcPr/>
                </a:tc>
                <a:tc>
                  <a:txBody>
                    <a:bodyPr/>
                    <a:lstStyle/>
                    <a:p>
                      <a:pPr algn="ctr"/>
                      <a:r>
                        <a:rPr lang="en-AU" sz="2400" b="1" dirty="0">
                          <a:solidFill>
                            <a:srgbClr val="0070C0"/>
                          </a:solidFill>
                        </a:rPr>
                        <a:t>0.951</a:t>
                      </a:r>
                    </a:p>
                  </a:txBody>
                  <a:tcPr/>
                </a:tc>
                <a:extLst>
                  <a:ext uri="{0D108BD9-81ED-4DB2-BD59-A6C34878D82A}">
                    <a16:rowId xmlns:a16="http://schemas.microsoft.com/office/drawing/2014/main" val="930077376"/>
                  </a:ext>
                </a:extLst>
              </a:tr>
              <a:tr h="704355">
                <a:tc>
                  <a:txBody>
                    <a:bodyPr/>
                    <a:lstStyle/>
                    <a:p>
                      <a:pPr algn="ctr"/>
                      <a:r>
                        <a:rPr lang="en-AU" sz="2400" dirty="0">
                          <a:solidFill>
                            <a:srgbClr val="FE8206"/>
                          </a:solidFill>
                        </a:rPr>
                        <a:t>Ensemble</a:t>
                      </a:r>
                    </a:p>
                  </a:txBody>
                  <a:tcPr/>
                </a:tc>
                <a:tc>
                  <a:txBody>
                    <a:bodyPr/>
                    <a:lstStyle/>
                    <a:p>
                      <a:pPr algn="ctr"/>
                      <a:r>
                        <a:rPr lang="en-AU" sz="2400" dirty="0" err="1">
                          <a:solidFill>
                            <a:srgbClr val="FE8206"/>
                          </a:solidFill>
                        </a:rPr>
                        <a:t>RandomForest</a:t>
                      </a:r>
                      <a:endParaRPr lang="en-AU" sz="2400" dirty="0">
                        <a:solidFill>
                          <a:srgbClr val="FE8206"/>
                        </a:solidFill>
                      </a:endParaRPr>
                    </a:p>
                  </a:txBody>
                  <a:tcPr/>
                </a:tc>
                <a:tc>
                  <a:txBody>
                    <a:bodyPr/>
                    <a:lstStyle/>
                    <a:p>
                      <a:pPr algn="ctr"/>
                      <a:r>
                        <a:rPr lang="en-AU" sz="2400" dirty="0">
                          <a:solidFill>
                            <a:srgbClr val="FE8206"/>
                          </a:solidFill>
                        </a:rPr>
                        <a:t>0.884</a:t>
                      </a:r>
                    </a:p>
                  </a:txBody>
                  <a:tcPr/>
                </a:tc>
                <a:tc>
                  <a:txBody>
                    <a:bodyPr/>
                    <a:lstStyle/>
                    <a:p>
                      <a:pPr algn="ctr"/>
                      <a:r>
                        <a:rPr lang="en-AU" sz="2400" dirty="0">
                          <a:solidFill>
                            <a:srgbClr val="FE8206"/>
                          </a:solidFill>
                        </a:rPr>
                        <a:t>0.949</a:t>
                      </a:r>
                    </a:p>
                  </a:txBody>
                  <a:tcPr/>
                </a:tc>
                <a:extLst>
                  <a:ext uri="{0D108BD9-81ED-4DB2-BD59-A6C34878D82A}">
                    <a16:rowId xmlns:a16="http://schemas.microsoft.com/office/drawing/2014/main" val="1945368014"/>
                  </a:ext>
                </a:extLst>
              </a:tr>
            </a:tbl>
          </a:graphicData>
        </a:graphic>
      </p:graphicFrame>
    </p:spTree>
    <p:extLst>
      <p:ext uri="{BB962C8B-B14F-4D97-AF65-F5344CB8AC3E}">
        <p14:creationId xmlns:p14="http://schemas.microsoft.com/office/powerpoint/2010/main" val="964879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349C9-B009-46D1-C52A-DD4256AC2BD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CC41861-2ECC-3F76-B3DD-CAC3924C5E0D}"/>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UI Application Showcase</a:t>
            </a:r>
            <a:endParaRPr lang="en-US" sz="6150" dirty="0"/>
          </a:p>
        </p:txBody>
      </p:sp>
      <p:sp>
        <p:nvSpPr>
          <p:cNvPr id="5" name="Text 2">
            <a:extLst>
              <a:ext uri="{FF2B5EF4-FFF2-40B4-BE49-F238E27FC236}">
                <a16:creationId xmlns:a16="http://schemas.microsoft.com/office/drawing/2014/main" id="{932CC0B9-4350-DAC9-8CB1-98CAE2C0B6BB}"/>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pic>
        <p:nvPicPr>
          <p:cNvPr id="4" name="Picture 3">
            <a:extLst>
              <a:ext uri="{FF2B5EF4-FFF2-40B4-BE49-F238E27FC236}">
                <a16:creationId xmlns:a16="http://schemas.microsoft.com/office/drawing/2014/main" id="{B47A8555-8641-6DFB-D271-143B70AB4D01}"/>
              </a:ext>
            </a:extLst>
          </p:cNvPr>
          <p:cNvPicPr>
            <a:picLocks noChangeAspect="1"/>
          </p:cNvPicPr>
          <p:nvPr/>
        </p:nvPicPr>
        <p:blipFill>
          <a:blip r:embed="rId3"/>
          <a:stretch>
            <a:fillRect/>
          </a:stretch>
        </p:blipFill>
        <p:spPr>
          <a:xfrm>
            <a:off x="7917541" y="2370592"/>
            <a:ext cx="6535062" cy="5449060"/>
          </a:xfrm>
          <a:prstGeom prst="rect">
            <a:avLst/>
          </a:prstGeom>
        </p:spPr>
      </p:pic>
      <p:pic>
        <p:nvPicPr>
          <p:cNvPr id="7" name="Picture 6">
            <a:extLst>
              <a:ext uri="{FF2B5EF4-FFF2-40B4-BE49-F238E27FC236}">
                <a16:creationId xmlns:a16="http://schemas.microsoft.com/office/drawing/2014/main" id="{0E19178B-74D7-DF4A-036D-802F91F8C8F5}"/>
              </a:ext>
            </a:extLst>
          </p:cNvPr>
          <p:cNvPicPr>
            <a:picLocks noChangeAspect="1"/>
          </p:cNvPicPr>
          <p:nvPr/>
        </p:nvPicPr>
        <p:blipFill>
          <a:blip r:embed="rId4"/>
          <a:stretch>
            <a:fillRect/>
          </a:stretch>
        </p:blipFill>
        <p:spPr>
          <a:xfrm>
            <a:off x="547638" y="2091049"/>
            <a:ext cx="6487430" cy="5239481"/>
          </a:xfrm>
          <a:prstGeom prst="rect">
            <a:avLst/>
          </a:prstGeom>
        </p:spPr>
      </p:pic>
    </p:spTree>
    <p:extLst>
      <p:ext uri="{BB962C8B-B14F-4D97-AF65-F5344CB8AC3E}">
        <p14:creationId xmlns:p14="http://schemas.microsoft.com/office/powerpoint/2010/main" val="156711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EFD47-7B58-3CE1-F3BD-2601C06A0B9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C1D82B1-C29E-708A-178C-9B1B05F6DE42}"/>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Recommendations</a:t>
            </a:r>
            <a:endParaRPr lang="en-US" sz="6150" dirty="0"/>
          </a:p>
        </p:txBody>
      </p:sp>
      <p:sp>
        <p:nvSpPr>
          <p:cNvPr id="5" name="Text 2">
            <a:extLst>
              <a:ext uri="{FF2B5EF4-FFF2-40B4-BE49-F238E27FC236}">
                <a16:creationId xmlns:a16="http://schemas.microsoft.com/office/drawing/2014/main" id="{1021B5D4-9597-6F1A-2FE8-2542333800A9}"/>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spTree>
    <p:extLst>
      <p:ext uri="{BB962C8B-B14F-4D97-AF65-F5344CB8AC3E}">
        <p14:creationId xmlns:p14="http://schemas.microsoft.com/office/powerpoint/2010/main" val="22795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529"/>
          </a:xfrm>
          <a:prstGeom prst="rect">
            <a:avLst/>
          </a:prstGeom>
        </p:spPr>
      </p:pic>
      <p:sp>
        <p:nvSpPr>
          <p:cNvPr id="3" name="Text 0"/>
          <p:cNvSpPr/>
          <p:nvPr/>
        </p:nvSpPr>
        <p:spPr>
          <a:xfrm>
            <a:off x="6085999" y="471011"/>
            <a:ext cx="7944802" cy="1070610"/>
          </a:xfrm>
          <a:prstGeom prst="rect">
            <a:avLst/>
          </a:prstGeom>
          <a:noFill/>
          <a:ln/>
        </p:spPr>
        <p:txBody>
          <a:bodyPr wrap="square" lIns="0" tIns="0" rIns="0" bIns="0" rtlCol="0" anchor="t"/>
          <a:lstStyle/>
          <a:p>
            <a:pPr marL="0" indent="0" algn="l">
              <a:lnSpc>
                <a:spcPts val="4200"/>
              </a:lnSpc>
              <a:buNone/>
            </a:pPr>
            <a:r>
              <a:rPr lang="en-US" sz="3350" dirty="0">
                <a:solidFill>
                  <a:srgbClr val="3F6FF3"/>
                </a:solidFill>
                <a:latin typeface="Outfit Medium" pitchFamily="34" charset="0"/>
                <a:ea typeface="Outfit Medium" pitchFamily="34" charset="-122"/>
                <a:cs typeface="Outfit Medium" pitchFamily="34" charset="-120"/>
              </a:rPr>
              <a:t>The Future is Now: Tech's Role in Mental Wellness</a:t>
            </a:r>
            <a:endParaRPr lang="en-US" sz="3350" dirty="0"/>
          </a:p>
        </p:txBody>
      </p:sp>
      <p:sp>
        <p:nvSpPr>
          <p:cNvPr id="4" name="Shape 1"/>
          <p:cNvSpPr/>
          <p:nvPr/>
        </p:nvSpPr>
        <p:spPr>
          <a:xfrm>
            <a:off x="6085999" y="1798558"/>
            <a:ext cx="3886795" cy="2509480"/>
          </a:xfrm>
          <a:prstGeom prst="roundRect">
            <a:avLst>
              <a:gd name="adj" fmla="val 6144"/>
            </a:avLst>
          </a:prstGeom>
          <a:solidFill>
            <a:srgbClr val="CFDBFC"/>
          </a:solidFill>
          <a:ln w="7620">
            <a:solidFill>
              <a:srgbClr val="B5C1E2"/>
            </a:solidFill>
            <a:prstDash val="solid"/>
          </a:ln>
          <a:effectLst>
            <a:outerShdw dist="15240" dir="2700000" algn="bl" rotWithShape="0">
              <a:srgbClr val="B5C1E2">
                <a:alpha val="100000"/>
              </a:srgbClr>
            </a:outerShdw>
          </a:effectLst>
        </p:spPr>
        <p:txBody>
          <a:bodyPr/>
          <a:lstStyle/>
          <a:p>
            <a:endParaRPr lang="en-AU"/>
          </a:p>
        </p:txBody>
      </p:sp>
      <p:sp>
        <p:nvSpPr>
          <p:cNvPr id="5" name="Shape 2"/>
          <p:cNvSpPr/>
          <p:nvPr/>
        </p:nvSpPr>
        <p:spPr>
          <a:xfrm>
            <a:off x="6264831" y="1977390"/>
            <a:ext cx="513874" cy="513874"/>
          </a:xfrm>
          <a:prstGeom prst="roundRect">
            <a:avLst>
              <a:gd name="adj" fmla="val 17792466"/>
            </a:avLst>
          </a:prstGeom>
          <a:solidFill>
            <a:srgbClr val="A2B9F9"/>
          </a:solidFill>
          <a:ln/>
        </p:spPr>
        <p:txBody>
          <a:bodyPr/>
          <a:lstStyle/>
          <a:p>
            <a:endParaRPr lang="en-AU"/>
          </a:p>
        </p:txBody>
      </p:sp>
      <p:pic>
        <p:nvPicPr>
          <p:cNvPr id="6" name="Image 1" descr="preencoded.png"/>
          <p:cNvPicPr>
            <a:picLocks noChangeAspect="1"/>
          </p:cNvPicPr>
          <p:nvPr/>
        </p:nvPicPr>
        <p:blipFill>
          <a:blip r:embed="rId4"/>
          <a:stretch>
            <a:fillRect/>
          </a:stretch>
        </p:blipFill>
        <p:spPr>
          <a:xfrm>
            <a:off x="6406158" y="2089785"/>
            <a:ext cx="231219" cy="289084"/>
          </a:xfrm>
          <a:prstGeom prst="rect">
            <a:avLst/>
          </a:prstGeom>
        </p:spPr>
      </p:pic>
      <p:sp>
        <p:nvSpPr>
          <p:cNvPr id="7" name="Text 3"/>
          <p:cNvSpPr/>
          <p:nvPr/>
        </p:nvSpPr>
        <p:spPr>
          <a:xfrm>
            <a:off x="6264831" y="2662476"/>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000000"/>
                </a:solidFill>
                <a:latin typeface="Outfit Medium" pitchFamily="34" charset="0"/>
                <a:ea typeface="Outfit Medium" pitchFamily="34" charset="-122"/>
                <a:cs typeface="Outfit Medium" pitchFamily="34" charset="-120"/>
              </a:rPr>
              <a:t>Technology is Neutral</a:t>
            </a:r>
            <a:endParaRPr lang="en-US" sz="1650" dirty="0"/>
          </a:p>
        </p:txBody>
      </p:sp>
      <p:sp>
        <p:nvSpPr>
          <p:cNvPr id="8" name="Text 4"/>
          <p:cNvSpPr/>
          <p:nvPr/>
        </p:nvSpPr>
        <p:spPr>
          <a:xfrm>
            <a:off x="6264831" y="3032879"/>
            <a:ext cx="3529132" cy="1096328"/>
          </a:xfrm>
          <a:prstGeom prst="rect">
            <a:avLst/>
          </a:prstGeom>
          <a:noFill/>
          <a:ln/>
        </p:spPr>
        <p:txBody>
          <a:bodyPr wrap="square" lIns="0" tIns="0" rIns="0" bIns="0" rtlCol="0" anchor="t"/>
          <a:lstStyle/>
          <a:p>
            <a:pPr marL="0" indent="0" algn="l">
              <a:lnSpc>
                <a:spcPts val="2150"/>
              </a:lnSpc>
              <a:buNone/>
            </a:pPr>
            <a:r>
              <a:rPr lang="en-US" sz="1300" dirty="0">
                <a:solidFill>
                  <a:srgbClr val="000000"/>
                </a:solidFill>
                <a:latin typeface="IBM Plex Sans" pitchFamily="34" charset="0"/>
                <a:ea typeface="IBM Plex Sans" pitchFamily="34" charset="-122"/>
                <a:cs typeface="IBM Plex Sans" pitchFamily="34" charset="-120"/>
              </a:rPr>
              <a:t>Our devices aren't inherently good or bad—their impact depends entirely on how mindfully and intentionally we choose to use them.</a:t>
            </a:r>
            <a:endParaRPr lang="en-US" sz="1300" dirty="0"/>
          </a:p>
        </p:txBody>
      </p:sp>
      <p:sp>
        <p:nvSpPr>
          <p:cNvPr id="9" name="Shape 5"/>
          <p:cNvSpPr/>
          <p:nvPr/>
        </p:nvSpPr>
        <p:spPr>
          <a:xfrm>
            <a:off x="10144006" y="1798558"/>
            <a:ext cx="3886795" cy="2509480"/>
          </a:xfrm>
          <a:prstGeom prst="roundRect">
            <a:avLst>
              <a:gd name="adj" fmla="val 6144"/>
            </a:avLst>
          </a:prstGeom>
          <a:solidFill>
            <a:srgbClr val="CFDBFC"/>
          </a:solidFill>
          <a:ln w="7620">
            <a:solidFill>
              <a:srgbClr val="B5C1E2"/>
            </a:solidFill>
            <a:prstDash val="solid"/>
          </a:ln>
          <a:effectLst>
            <a:outerShdw dist="15240" dir="2700000" algn="bl" rotWithShape="0">
              <a:srgbClr val="B5C1E2">
                <a:alpha val="100000"/>
              </a:srgbClr>
            </a:outerShdw>
          </a:effectLst>
        </p:spPr>
        <p:txBody>
          <a:bodyPr/>
          <a:lstStyle/>
          <a:p>
            <a:endParaRPr lang="en-AU"/>
          </a:p>
        </p:txBody>
      </p:sp>
      <p:sp>
        <p:nvSpPr>
          <p:cNvPr id="10" name="Shape 6"/>
          <p:cNvSpPr/>
          <p:nvPr/>
        </p:nvSpPr>
        <p:spPr>
          <a:xfrm>
            <a:off x="10322838" y="1977390"/>
            <a:ext cx="513874" cy="513874"/>
          </a:xfrm>
          <a:prstGeom prst="roundRect">
            <a:avLst>
              <a:gd name="adj" fmla="val 17792466"/>
            </a:avLst>
          </a:prstGeom>
          <a:solidFill>
            <a:srgbClr val="A2B9F9"/>
          </a:solidFill>
          <a:ln/>
        </p:spPr>
        <p:txBody>
          <a:bodyPr/>
          <a:lstStyle/>
          <a:p>
            <a:endParaRPr lang="en-AU"/>
          </a:p>
        </p:txBody>
      </p:sp>
      <p:pic>
        <p:nvPicPr>
          <p:cNvPr id="11" name="Image 2" descr="preencoded.png"/>
          <p:cNvPicPr>
            <a:picLocks noChangeAspect="1"/>
          </p:cNvPicPr>
          <p:nvPr/>
        </p:nvPicPr>
        <p:blipFill>
          <a:blip r:embed="rId5"/>
          <a:stretch>
            <a:fillRect/>
          </a:stretch>
        </p:blipFill>
        <p:spPr>
          <a:xfrm>
            <a:off x="10464165" y="2089785"/>
            <a:ext cx="231219" cy="289084"/>
          </a:xfrm>
          <a:prstGeom prst="rect">
            <a:avLst/>
          </a:prstGeom>
        </p:spPr>
      </p:pic>
      <p:sp>
        <p:nvSpPr>
          <p:cNvPr id="12" name="Text 7"/>
          <p:cNvSpPr/>
          <p:nvPr/>
        </p:nvSpPr>
        <p:spPr>
          <a:xfrm>
            <a:off x="10322838" y="2662476"/>
            <a:ext cx="2467689" cy="267653"/>
          </a:xfrm>
          <a:prstGeom prst="rect">
            <a:avLst/>
          </a:prstGeom>
          <a:noFill/>
          <a:ln/>
        </p:spPr>
        <p:txBody>
          <a:bodyPr wrap="none" lIns="0" tIns="0" rIns="0" bIns="0" rtlCol="0" anchor="t"/>
          <a:lstStyle/>
          <a:p>
            <a:pPr marL="0" indent="0" algn="l">
              <a:lnSpc>
                <a:spcPts val="2100"/>
              </a:lnSpc>
              <a:buNone/>
            </a:pPr>
            <a:r>
              <a:rPr lang="en-US" sz="1650" dirty="0">
                <a:solidFill>
                  <a:srgbClr val="000000"/>
                </a:solidFill>
                <a:latin typeface="Outfit Medium" pitchFamily="34" charset="0"/>
                <a:ea typeface="Outfit Medium" pitchFamily="34" charset="-122"/>
                <a:cs typeface="Outfit Medium" pitchFamily="34" charset="-120"/>
              </a:rPr>
              <a:t>Embrace Supportive Tools</a:t>
            </a:r>
            <a:endParaRPr lang="en-US" sz="1650" dirty="0"/>
          </a:p>
        </p:txBody>
      </p:sp>
      <p:sp>
        <p:nvSpPr>
          <p:cNvPr id="13" name="Text 8"/>
          <p:cNvSpPr/>
          <p:nvPr/>
        </p:nvSpPr>
        <p:spPr>
          <a:xfrm>
            <a:off x="10322838" y="3032879"/>
            <a:ext cx="3529132" cy="822246"/>
          </a:xfrm>
          <a:prstGeom prst="rect">
            <a:avLst/>
          </a:prstGeom>
          <a:noFill/>
          <a:ln/>
        </p:spPr>
        <p:txBody>
          <a:bodyPr wrap="square" lIns="0" tIns="0" rIns="0" bIns="0" rtlCol="0" anchor="t"/>
          <a:lstStyle/>
          <a:p>
            <a:pPr marL="0" indent="0" algn="l">
              <a:lnSpc>
                <a:spcPts val="2150"/>
              </a:lnSpc>
              <a:buNone/>
            </a:pPr>
            <a:r>
              <a:rPr lang="en-US" sz="1300" dirty="0">
                <a:solidFill>
                  <a:srgbClr val="000000"/>
                </a:solidFill>
                <a:latin typeface="IBM Plex Sans" pitchFamily="34" charset="0"/>
                <a:ea typeface="IBM Plex Sans" pitchFamily="34" charset="-122"/>
                <a:cs typeface="IBM Plex Sans" pitchFamily="34" charset="-120"/>
              </a:rPr>
              <a:t>Actively seek out and utilize technologies that genuinely support your mental health, productivity, and overall wellbeing.</a:t>
            </a:r>
            <a:endParaRPr lang="en-US" sz="1300" dirty="0"/>
          </a:p>
        </p:txBody>
      </p:sp>
      <p:sp>
        <p:nvSpPr>
          <p:cNvPr id="14" name="Shape 9"/>
          <p:cNvSpPr/>
          <p:nvPr/>
        </p:nvSpPr>
        <p:spPr>
          <a:xfrm>
            <a:off x="6085999" y="4479250"/>
            <a:ext cx="7944802" cy="1961317"/>
          </a:xfrm>
          <a:prstGeom prst="roundRect">
            <a:avLst>
              <a:gd name="adj" fmla="val 7861"/>
            </a:avLst>
          </a:prstGeom>
          <a:solidFill>
            <a:srgbClr val="CFDBFC"/>
          </a:solidFill>
          <a:ln w="7620">
            <a:solidFill>
              <a:srgbClr val="B5C1E2"/>
            </a:solidFill>
            <a:prstDash val="solid"/>
          </a:ln>
          <a:effectLst>
            <a:outerShdw dist="15240" dir="2700000" algn="bl" rotWithShape="0">
              <a:srgbClr val="B5C1E2">
                <a:alpha val="100000"/>
              </a:srgbClr>
            </a:outerShdw>
          </a:effectLst>
        </p:spPr>
        <p:txBody>
          <a:bodyPr/>
          <a:lstStyle/>
          <a:p>
            <a:endParaRPr lang="en-AU"/>
          </a:p>
        </p:txBody>
      </p:sp>
      <p:sp>
        <p:nvSpPr>
          <p:cNvPr id="15" name="Shape 10"/>
          <p:cNvSpPr/>
          <p:nvPr/>
        </p:nvSpPr>
        <p:spPr>
          <a:xfrm>
            <a:off x="6264831" y="4658082"/>
            <a:ext cx="513874" cy="513874"/>
          </a:xfrm>
          <a:prstGeom prst="roundRect">
            <a:avLst>
              <a:gd name="adj" fmla="val 17792466"/>
            </a:avLst>
          </a:prstGeom>
          <a:solidFill>
            <a:srgbClr val="A2B9F9"/>
          </a:solidFill>
          <a:ln/>
        </p:spPr>
        <p:txBody>
          <a:bodyPr/>
          <a:lstStyle/>
          <a:p>
            <a:endParaRPr lang="en-AU"/>
          </a:p>
        </p:txBody>
      </p:sp>
      <p:pic>
        <p:nvPicPr>
          <p:cNvPr id="16" name="Image 3" descr="preencoded.png"/>
          <p:cNvPicPr>
            <a:picLocks noChangeAspect="1"/>
          </p:cNvPicPr>
          <p:nvPr/>
        </p:nvPicPr>
        <p:blipFill>
          <a:blip r:embed="rId6"/>
          <a:stretch>
            <a:fillRect/>
          </a:stretch>
        </p:blipFill>
        <p:spPr>
          <a:xfrm>
            <a:off x="6406158" y="4770477"/>
            <a:ext cx="231219" cy="289084"/>
          </a:xfrm>
          <a:prstGeom prst="rect">
            <a:avLst/>
          </a:prstGeom>
        </p:spPr>
      </p:pic>
      <p:sp>
        <p:nvSpPr>
          <p:cNvPr id="17" name="Text 11"/>
          <p:cNvSpPr/>
          <p:nvPr/>
        </p:nvSpPr>
        <p:spPr>
          <a:xfrm>
            <a:off x="6264831" y="5343168"/>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000000"/>
                </a:solidFill>
                <a:latin typeface="Outfit Medium" pitchFamily="34" charset="0"/>
                <a:ea typeface="Outfit Medium" pitchFamily="34" charset="-122"/>
                <a:cs typeface="Outfit Medium" pitchFamily="34" charset="-120"/>
              </a:rPr>
              <a:t>Take Control</a:t>
            </a:r>
            <a:endParaRPr lang="en-US" sz="1650" dirty="0"/>
          </a:p>
        </p:txBody>
      </p:sp>
      <p:sp>
        <p:nvSpPr>
          <p:cNvPr id="18" name="Text 12"/>
          <p:cNvSpPr/>
          <p:nvPr/>
        </p:nvSpPr>
        <p:spPr>
          <a:xfrm>
            <a:off x="6264831" y="5713571"/>
            <a:ext cx="7587139" cy="548164"/>
          </a:xfrm>
          <a:prstGeom prst="rect">
            <a:avLst/>
          </a:prstGeom>
          <a:noFill/>
          <a:ln/>
        </p:spPr>
        <p:txBody>
          <a:bodyPr wrap="square" lIns="0" tIns="0" rIns="0" bIns="0" rtlCol="0" anchor="t"/>
          <a:lstStyle/>
          <a:p>
            <a:pPr marL="0" indent="0" algn="l">
              <a:lnSpc>
                <a:spcPts val="2150"/>
              </a:lnSpc>
              <a:buNone/>
            </a:pPr>
            <a:r>
              <a:rPr lang="en-US" sz="1300" dirty="0">
                <a:solidFill>
                  <a:srgbClr val="000000"/>
                </a:solidFill>
                <a:latin typeface="IBM Plex Sans" pitchFamily="34" charset="0"/>
                <a:ea typeface="IBM Plex Sans" pitchFamily="34" charset="-122"/>
                <a:cs typeface="IBM Plex Sans" pitchFamily="34" charset="-120"/>
              </a:rPr>
              <a:t>You are the architect of your digital life. Set boundaries, make conscious choices, and prioritize your psychological wellness above all else.</a:t>
            </a:r>
            <a:endParaRPr lang="en-US" sz="1300" dirty="0"/>
          </a:p>
        </p:txBody>
      </p:sp>
      <p:sp>
        <p:nvSpPr>
          <p:cNvPr id="19" name="Shape 13"/>
          <p:cNvSpPr/>
          <p:nvPr/>
        </p:nvSpPr>
        <p:spPr>
          <a:xfrm>
            <a:off x="6085999" y="6718783"/>
            <a:ext cx="7944802" cy="28932"/>
          </a:xfrm>
          <a:prstGeom prst="rect">
            <a:avLst/>
          </a:prstGeom>
          <a:solidFill>
            <a:srgbClr val="666666">
              <a:alpha val="50000"/>
            </a:srgbClr>
          </a:solidFill>
          <a:ln/>
        </p:spPr>
        <p:txBody>
          <a:bodyPr/>
          <a:lstStyle/>
          <a:p>
            <a:endParaRPr lang="en-AU"/>
          </a:p>
        </p:txBody>
      </p:sp>
      <p:sp>
        <p:nvSpPr>
          <p:cNvPr id="20" name="Text 14"/>
          <p:cNvSpPr/>
          <p:nvPr/>
        </p:nvSpPr>
        <p:spPr>
          <a:xfrm>
            <a:off x="6085999" y="6940272"/>
            <a:ext cx="7944802" cy="822246"/>
          </a:xfrm>
          <a:prstGeom prst="rect">
            <a:avLst/>
          </a:prstGeom>
          <a:noFill/>
          <a:ln/>
        </p:spPr>
        <p:txBody>
          <a:bodyPr wrap="square" lIns="0" tIns="0" rIns="0" bIns="0" rtlCol="0" anchor="t"/>
          <a:lstStyle/>
          <a:p>
            <a:pPr marL="0" indent="0" algn="l">
              <a:lnSpc>
                <a:spcPts val="2150"/>
              </a:lnSpc>
              <a:buNone/>
            </a:pPr>
            <a:r>
              <a:rPr lang="en-US" sz="1300" dirty="0">
                <a:solidFill>
                  <a:srgbClr val="666666"/>
                </a:solidFill>
                <a:latin typeface="IBM Plex Sans" pitchFamily="34" charset="0"/>
                <a:ea typeface="IBM Plex Sans" pitchFamily="34" charset="-122"/>
                <a:cs typeface="IBM Plex Sans" pitchFamily="34" charset="-120"/>
              </a:rPr>
              <a:t>As we navigate this digital age, remember that the power to shape technology's impact on our mental health lies firmly in our hands. Choose wisely, live intentionally, and let technology serve your highest good.</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80080" y="1105523"/>
            <a:ext cx="8959453" cy="863322"/>
          </a:xfrm>
          <a:prstGeom prst="rect">
            <a:avLst/>
          </a:prstGeom>
          <a:noFill/>
          <a:ln/>
        </p:spPr>
        <p:txBody>
          <a:bodyPr wrap="none" lIns="0" tIns="0" rIns="0" bIns="0" rtlCol="0" anchor="t"/>
          <a:lstStyle/>
          <a:p>
            <a:pPr marL="0" indent="0" algn="l">
              <a:lnSpc>
                <a:spcPts val="6750"/>
              </a:lnSpc>
              <a:buNone/>
            </a:pPr>
            <a:r>
              <a:rPr lang="en-US" sz="5400" dirty="0">
                <a:solidFill>
                  <a:srgbClr val="3F6FF3"/>
                </a:solidFill>
                <a:latin typeface="Outfit Medium" pitchFamily="34" charset="0"/>
                <a:ea typeface="Outfit Medium" pitchFamily="34" charset="-122"/>
                <a:cs typeface="Outfit Medium" pitchFamily="34" charset="-120"/>
              </a:rPr>
              <a:t>Agenda</a:t>
            </a:r>
            <a:endParaRPr lang="en-US" sz="5400" dirty="0"/>
          </a:p>
        </p:txBody>
      </p:sp>
      <p:graphicFrame>
        <p:nvGraphicFramePr>
          <p:cNvPr id="9" name="Diagram 8">
            <a:extLst>
              <a:ext uri="{FF2B5EF4-FFF2-40B4-BE49-F238E27FC236}">
                <a16:creationId xmlns:a16="http://schemas.microsoft.com/office/drawing/2014/main" id="{4D358FAB-EEB6-512B-8764-A19506E3FD95}"/>
              </a:ext>
            </a:extLst>
          </p:cNvPr>
          <p:cNvGraphicFramePr/>
          <p:nvPr>
            <p:extLst>
              <p:ext uri="{D42A27DB-BD31-4B8C-83A1-F6EECF244321}">
                <p14:modId xmlns:p14="http://schemas.microsoft.com/office/powerpoint/2010/main" val="1882916102"/>
              </p:ext>
            </p:extLst>
          </p:nvPr>
        </p:nvGraphicFramePr>
        <p:xfrm>
          <a:off x="191534" y="1930250"/>
          <a:ext cx="14247331" cy="5383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27C3-40AC-FDA1-270B-54A8B4F5FF1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3C6679B-7DAB-A405-1958-8753EC7E829F}"/>
              </a:ext>
            </a:extLst>
          </p:cNvPr>
          <p:cNvSpPr/>
          <p:nvPr/>
        </p:nvSpPr>
        <p:spPr>
          <a:xfrm>
            <a:off x="5076497" y="607853"/>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Introduction</a:t>
            </a:r>
            <a:endParaRPr lang="en-US" sz="6150" dirty="0"/>
          </a:p>
        </p:txBody>
      </p:sp>
      <p:sp>
        <p:nvSpPr>
          <p:cNvPr id="4" name="Text 1">
            <a:extLst>
              <a:ext uri="{FF2B5EF4-FFF2-40B4-BE49-F238E27FC236}">
                <a16:creationId xmlns:a16="http://schemas.microsoft.com/office/drawing/2014/main" id="{D4E0E57D-8119-73A6-B6D4-08C97277FEF6}"/>
              </a:ext>
            </a:extLst>
          </p:cNvPr>
          <p:cNvSpPr/>
          <p:nvPr/>
        </p:nvSpPr>
        <p:spPr>
          <a:xfrm>
            <a:off x="5076497" y="1883927"/>
            <a:ext cx="4205764" cy="425291"/>
          </a:xfrm>
          <a:prstGeom prst="rect">
            <a:avLst/>
          </a:prstGeom>
          <a:noFill/>
          <a:ln/>
        </p:spPr>
        <p:txBody>
          <a:bodyPr wrap="none" lIns="0" tIns="0" rIns="0" bIns="0" rtlCol="0" anchor="t"/>
          <a:lstStyle/>
          <a:p>
            <a:pPr marL="0" indent="0" algn="l">
              <a:lnSpc>
                <a:spcPts val="3300"/>
              </a:lnSpc>
              <a:buNone/>
            </a:pPr>
            <a:r>
              <a:rPr lang="en-US" sz="2650" dirty="0">
                <a:solidFill>
                  <a:srgbClr val="3F6FF3"/>
                </a:solidFill>
                <a:latin typeface="Outfit Medium" pitchFamily="34" charset="0"/>
              </a:rPr>
              <a:t>Role Play Scenario</a:t>
            </a:r>
            <a:endParaRPr lang="en-US" sz="2650" dirty="0"/>
          </a:p>
        </p:txBody>
      </p:sp>
      <p:sp>
        <p:nvSpPr>
          <p:cNvPr id="5" name="Text 2">
            <a:extLst>
              <a:ext uri="{FF2B5EF4-FFF2-40B4-BE49-F238E27FC236}">
                <a16:creationId xmlns:a16="http://schemas.microsoft.com/office/drawing/2014/main" id="{90DF69B8-4338-1150-A39F-2DA706301383}"/>
              </a:ext>
            </a:extLst>
          </p:cNvPr>
          <p:cNvSpPr/>
          <p:nvPr/>
        </p:nvSpPr>
        <p:spPr>
          <a:xfrm>
            <a:off x="5076497" y="2607074"/>
            <a:ext cx="9144000" cy="4625485"/>
          </a:xfrm>
          <a:prstGeom prst="rect">
            <a:avLst/>
          </a:prstGeom>
          <a:noFill/>
          <a:ln/>
        </p:spPr>
        <p:txBody>
          <a:bodyPr wrap="square" lIns="0" tIns="0" rIns="0" bIns="0" rtlCol="0" anchor="t"/>
          <a:lstStyle/>
          <a:p>
            <a:pPr>
              <a:lnSpc>
                <a:spcPts val="2850"/>
              </a:lnSpc>
            </a:pPr>
            <a:r>
              <a:rPr lang="en-US" sz="2400" dirty="0"/>
              <a:t>Picture this:</a:t>
            </a:r>
          </a:p>
          <a:p>
            <a:pPr>
              <a:lnSpc>
                <a:spcPts val="2850"/>
              </a:lnSpc>
            </a:pPr>
            <a:r>
              <a:rPr lang="en-US" sz="2400" dirty="0"/>
              <a:t>You have 24hrs in day:</a:t>
            </a:r>
          </a:p>
          <a:p>
            <a:pPr>
              <a:lnSpc>
                <a:spcPts val="2850"/>
              </a:lnSpc>
            </a:pPr>
            <a:r>
              <a:rPr lang="en-US" sz="2400" dirty="0"/>
              <a:t>Which of the following could </a:t>
            </a:r>
            <a:r>
              <a:rPr lang="en-US" sz="2400" b="1" dirty="0"/>
              <a:t>quietly increase your risk of lung cancer</a:t>
            </a:r>
            <a:r>
              <a:rPr lang="en-US" sz="2400" dirty="0"/>
              <a:t>?</a:t>
            </a:r>
          </a:p>
          <a:p>
            <a:pPr>
              <a:lnSpc>
                <a:spcPts val="2850"/>
              </a:lnSpc>
            </a:pPr>
            <a:endParaRPr lang="en-US" sz="2400" dirty="0"/>
          </a:p>
          <a:p>
            <a:pPr marL="457200" indent="-457200">
              <a:buAutoNum type="alphaUcPeriod"/>
            </a:pPr>
            <a:r>
              <a:rPr lang="en-US" sz="2400" dirty="0"/>
              <a:t>Lighting up “just one” cigarette during stress breaks 🚬</a:t>
            </a:r>
          </a:p>
          <a:p>
            <a:pPr marL="457200" indent="-457200">
              <a:buAutoNum type="alphaUcPeriod"/>
            </a:pPr>
            <a:r>
              <a:rPr lang="en-US" sz="2400" dirty="0"/>
              <a:t>Ignoring that dry cough that’s lasted for weeks 🤧</a:t>
            </a:r>
          </a:p>
          <a:p>
            <a:pPr marL="457200" indent="-457200">
              <a:buAutoNum type="alphaUcPeriod"/>
            </a:pPr>
            <a:r>
              <a:rPr lang="en-US" sz="2400" dirty="0"/>
              <a:t>Working in a dusty or smoky environment without a mask 🏭</a:t>
            </a:r>
          </a:p>
          <a:p>
            <a:pPr marL="457200" indent="-457200">
              <a:buAutoNum type="alphaUcPeriod"/>
            </a:pPr>
            <a:r>
              <a:rPr lang="en-US" sz="2400" dirty="0"/>
              <a:t>Thinking “I’m healthy, so I don’t need a check-up”, always fatigue all the time.🙈</a:t>
            </a:r>
          </a:p>
          <a:p>
            <a:pPr marL="457200" indent="-457200">
              <a:buAutoNum type="alphaUcPeriod"/>
            </a:pPr>
            <a:r>
              <a:rPr lang="en-US" sz="2400" dirty="0"/>
              <a:t>I always coughing and short of breath </a:t>
            </a:r>
            <a:r>
              <a:rPr lang="en-US" sz="2400" dirty="0" err="1"/>
              <a:t>everytime</a:t>
            </a:r>
            <a:r>
              <a:rPr lang="en-US" sz="2400" dirty="0"/>
              <a:t> I do normal things🌫️</a:t>
            </a:r>
          </a:p>
        </p:txBody>
      </p:sp>
      <p:pic>
        <p:nvPicPr>
          <p:cNvPr id="6" name="Picture 5" descr="A cartoon of lungs with a small animal in the middle&#10;&#10;AI-generated content may be incorrect.">
            <a:extLst>
              <a:ext uri="{FF2B5EF4-FFF2-40B4-BE49-F238E27FC236}">
                <a16:creationId xmlns:a16="http://schemas.microsoft.com/office/drawing/2014/main" id="{38AF2511-1E04-E8F4-0ABA-8F2891E718D0}"/>
              </a:ext>
            </a:extLst>
          </p:cNvPr>
          <p:cNvPicPr>
            <a:picLocks noChangeAspect="1"/>
          </p:cNvPicPr>
          <p:nvPr/>
        </p:nvPicPr>
        <p:blipFill>
          <a:blip r:embed="rId3"/>
          <a:stretch>
            <a:fillRect/>
          </a:stretch>
        </p:blipFill>
        <p:spPr>
          <a:xfrm>
            <a:off x="662645" y="2273720"/>
            <a:ext cx="3682160" cy="3682160"/>
          </a:xfrm>
          <a:prstGeom prst="rect">
            <a:avLst/>
          </a:prstGeom>
        </p:spPr>
      </p:pic>
    </p:spTree>
    <p:extLst>
      <p:ext uri="{BB962C8B-B14F-4D97-AF65-F5344CB8AC3E}">
        <p14:creationId xmlns:p14="http://schemas.microsoft.com/office/powerpoint/2010/main" val="289388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1250990" y="1123925"/>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Introduction</a:t>
            </a:r>
            <a:endParaRPr lang="en-US" sz="6150" dirty="0"/>
          </a:p>
        </p:txBody>
      </p:sp>
      <p:sp>
        <p:nvSpPr>
          <p:cNvPr id="4" name="Text 1"/>
          <p:cNvSpPr/>
          <p:nvPr/>
        </p:nvSpPr>
        <p:spPr>
          <a:xfrm>
            <a:off x="1250990" y="2160849"/>
            <a:ext cx="4205764" cy="425291"/>
          </a:xfrm>
          <a:prstGeom prst="rect">
            <a:avLst/>
          </a:prstGeom>
          <a:noFill/>
          <a:ln/>
        </p:spPr>
        <p:txBody>
          <a:bodyPr wrap="none" lIns="0" tIns="0" rIns="0" bIns="0" rtlCol="0" anchor="t"/>
          <a:lstStyle/>
          <a:p>
            <a:pPr marL="0" indent="0" algn="l">
              <a:lnSpc>
                <a:spcPts val="3300"/>
              </a:lnSpc>
              <a:buNone/>
            </a:pPr>
            <a:r>
              <a:rPr lang="en-US" sz="3200" dirty="0">
                <a:solidFill>
                  <a:srgbClr val="3F6FF3"/>
                </a:solidFill>
                <a:latin typeface="Outfit Medium" pitchFamily="34" charset="0"/>
              </a:rPr>
              <a:t>Main Point?</a:t>
            </a:r>
            <a:endParaRPr lang="en-US" sz="3200" dirty="0"/>
          </a:p>
        </p:txBody>
      </p:sp>
      <p:sp>
        <p:nvSpPr>
          <p:cNvPr id="5" name="Text 2"/>
          <p:cNvSpPr/>
          <p:nvPr/>
        </p:nvSpPr>
        <p:spPr>
          <a:xfrm>
            <a:off x="1250990" y="2769431"/>
            <a:ext cx="12827617" cy="4160402"/>
          </a:xfrm>
          <a:prstGeom prst="rect">
            <a:avLst/>
          </a:prstGeom>
          <a:noFill/>
          <a:ln/>
        </p:spPr>
        <p:txBody>
          <a:bodyPr wrap="square" lIns="0" tIns="0" rIns="0" bIns="0" rtlCol="0" anchor="t"/>
          <a:lstStyle/>
          <a:p>
            <a:pPr>
              <a:lnSpc>
                <a:spcPts val="2850"/>
              </a:lnSpc>
            </a:pPr>
            <a:endParaRPr lang="en-US" sz="2400" dirty="0"/>
          </a:p>
        </p:txBody>
      </p:sp>
      <p:sp>
        <p:nvSpPr>
          <p:cNvPr id="11" name="Text 2">
            <a:extLst>
              <a:ext uri="{FF2B5EF4-FFF2-40B4-BE49-F238E27FC236}">
                <a16:creationId xmlns:a16="http://schemas.microsoft.com/office/drawing/2014/main" id="{ACC43E20-7E5D-BD1D-388B-352AC3194525}"/>
              </a:ext>
            </a:extLst>
          </p:cNvPr>
          <p:cNvSpPr/>
          <p:nvPr/>
        </p:nvSpPr>
        <p:spPr>
          <a:xfrm>
            <a:off x="346841" y="2686842"/>
            <a:ext cx="13999780" cy="4959433"/>
          </a:xfrm>
          <a:prstGeom prst="rect">
            <a:avLst/>
          </a:prstGeom>
          <a:noFill/>
          <a:ln/>
        </p:spPr>
        <p:txBody>
          <a:bodyPr wrap="square" lIns="0" tIns="0" rIns="0" bIns="0" rtlCol="0" anchor="t"/>
          <a:lstStyle/>
          <a:p>
            <a:pPr algn="ctr">
              <a:lnSpc>
                <a:spcPts val="2850"/>
              </a:lnSpc>
            </a:pPr>
            <a:endParaRPr lang="en-US" sz="3200" b="1" dirty="0"/>
          </a:p>
          <a:p>
            <a:pPr algn="ctr">
              <a:lnSpc>
                <a:spcPts val="2850"/>
              </a:lnSpc>
            </a:pPr>
            <a:r>
              <a:rPr lang="en-US" sz="3600" dirty="0"/>
              <a:t>What </a:t>
            </a:r>
            <a:r>
              <a:rPr lang="en-US" sz="3600" dirty="0">
                <a:solidFill>
                  <a:srgbClr val="FF0000"/>
                </a:solidFill>
              </a:rPr>
              <a:t>key features or habits </a:t>
            </a:r>
            <a:r>
              <a:rPr lang="en-US" sz="3600" dirty="0"/>
              <a:t>do you notice that contribute </a:t>
            </a:r>
            <a:r>
              <a:rPr lang="en-US" sz="3600" dirty="0">
                <a:solidFill>
                  <a:srgbClr val="FF0000"/>
                </a:solidFill>
              </a:rPr>
              <a:t>to having a chance of detecting lung cancer </a:t>
            </a:r>
            <a:r>
              <a:rPr lang="en-US" sz="3600" dirty="0"/>
              <a:t>- and how can we recognize when they start to negatively affect us?</a:t>
            </a:r>
            <a:endParaRPr lang="en-US" sz="2400" dirty="0"/>
          </a:p>
          <a:p>
            <a:pPr algn="ctr">
              <a:lnSpc>
                <a:spcPts val="2850"/>
              </a:lnSpc>
            </a:pPr>
            <a:endParaRPr lang="en-US" sz="2400" dirty="0"/>
          </a:p>
          <a:p>
            <a:pPr algn="ctr">
              <a:lnSpc>
                <a:spcPts val="2850"/>
              </a:lnSpc>
            </a:pPr>
            <a:r>
              <a:rPr lang="en-US" sz="2800" b="1" dirty="0"/>
              <a:t>Quiz:</a:t>
            </a:r>
          </a:p>
          <a:p>
            <a:pPr marL="457200" indent="-457200" algn="ctr">
              <a:buAutoNum type="alphaUcPeriod"/>
            </a:pPr>
            <a:r>
              <a:rPr lang="en-US" sz="2800" dirty="0"/>
              <a:t>Lighting up </a:t>
            </a:r>
            <a:r>
              <a:rPr lang="en-US" sz="2800" dirty="0">
                <a:solidFill>
                  <a:srgbClr val="FF0000"/>
                </a:solidFill>
              </a:rPr>
              <a:t>“just one” cigarette </a:t>
            </a:r>
            <a:r>
              <a:rPr lang="en-US" sz="2800" dirty="0"/>
              <a:t>during stress breaks 🚬</a:t>
            </a:r>
          </a:p>
          <a:p>
            <a:pPr marL="457200" indent="-457200" algn="ctr">
              <a:buAutoNum type="alphaUcPeriod"/>
            </a:pPr>
            <a:r>
              <a:rPr lang="en-US" sz="2800" dirty="0"/>
              <a:t>Ignoring that </a:t>
            </a:r>
            <a:r>
              <a:rPr lang="en-US" sz="2800" dirty="0">
                <a:solidFill>
                  <a:srgbClr val="FF0000"/>
                </a:solidFill>
              </a:rPr>
              <a:t>dry cough that’s lasted for weeks </a:t>
            </a:r>
            <a:r>
              <a:rPr lang="en-US" sz="2800" dirty="0"/>
              <a:t>🤧</a:t>
            </a:r>
          </a:p>
          <a:p>
            <a:pPr marL="457200" indent="-457200" algn="ctr">
              <a:buAutoNum type="alphaUcPeriod"/>
            </a:pPr>
            <a:r>
              <a:rPr lang="en-US" sz="2800" dirty="0"/>
              <a:t>Working in a </a:t>
            </a:r>
            <a:r>
              <a:rPr lang="en-US" sz="2800" dirty="0">
                <a:solidFill>
                  <a:srgbClr val="FF0000"/>
                </a:solidFill>
              </a:rPr>
              <a:t>dusty or smoky environment without a mask </a:t>
            </a:r>
            <a:r>
              <a:rPr lang="en-US" sz="2800" dirty="0"/>
              <a:t>🏭</a:t>
            </a:r>
          </a:p>
          <a:p>
            <a:pPr marL="457200" indent="-457200" algn="ctr">
              <a:buAutoNum type="alphaUcPeriod"/>
            </a:pPr>
            <a:r>
              <a:rPr lang="en-US" sz="2800" dirty="0"/>
              <a:t>Thinking “I’m healthy, so I don’t need a check-up”, always </a:t>
            </a:r>
            <a:r>
              <a:rPr lang="en-US" sz="2800" dirty="0">
                <a:solidFill>
                  <a:srgbClr val="FF0000"/>
                </a:solidFill>
              </a:rPr>
              <a:t>fatigue all the time</a:t>
            </a:r>
            <a:r>
              <a:rPr lang="en-US" sz="2800" dirty="0"/>
              <a:t>.🙈</a:t>
            </a:r>
          </a:p>
          <a:p>
            <a:pPr algn="ctr"/>
            <a:r>
              <a:rPr lang="en-US" sz="2800" b="1" dirty="0"/>
              <a:t>E.</a:t>
            </a:r>
            <a:r>
              <a:rPr lang="en-US" sz="2800" dirty="0"/>
              <a:t> I </a:t>
            </a:r>
            <a:r>
              <a:rPr lang="en-US" sz="2800" dirty="0">
                <a:solidFill>
                  <a:srgbClr val="FF0000"/>
                </a:solidFill>
              </a:rPr>
              <a:t>always coughing and short of breath </a:t>
            </a:r>
            <a:r>
              <a:rPr lang="en-US" sz="2800" dirty="0" err="1">
                <a:solidFill>
                  <a:srgbClr val="FF0000"/>
                </a:solidFill>
              </a:rPr>
              <a:t>everytime</a:t>
            </a:r>
            <a:r>
              <a:rPr lang="en-US" sz="2800" dirty="0">
                <a:solidFill>
                  <a:srgbClr val="FF0000"/>
                </a:solidFill>
              </a:rPr>
              <a:t> </a:t>
            </a:r>
            <a:r>
              <a:rPr lang="en-US" sz="2800" dirty="0"/>
              <a:t>I do normal things🌫️</a:t>
            </a:r>
          </a:p>
          <a:p>
            <a:pPr algn="ctr">
              <a:lnSpc>
                <a:spcPts val="2850"/>
              </a:lnSpc>
            </a:pPr>
            <a:endParaRPr lang="en-US" sz="2400" dirty="0"/>
          </a:p>
          <a:p>
            <a:pPr algn="ctr">
              <a:lnSpc>
                <a:spcPts val="2850"/>
              </a:lnSpc>
            </a:pPr>
            <a:r>
              <a:rPr lang="en-US" sz="2400" dirty="0"/>
              <a:t>Are these everyday habits signs of </a:t>
            </a:r>
            <a:r>
              <a:rPr lang="en-US" sz="2400" b="1" dirty="0"/>
              <a:t>high cancer risk</a:t>
            </a:r>
            <a:r>
              <a:rPr lang="en-US" sz="2400" dirty="0"/>
              <a:t>, or</a:t>
            </a:r>
          </a:p>
          <a:p>
            <a:pPr algn="ctr">
              <a:lnSpc>
                <a:spcPts val="2850"/>
              </a:lnSpc>
            </a:pPr>
            <a:r>
              <a:rPr lang="en-US" sz="2400" dirty="0"/>
              <a:t> are they just </a:t>
            </a:r>
            <a:r>
              <a:rPr lang="en-US" sz="2400" b="1" dirty="0"/>
              <a:t>low-risk routines</a:t>
            </a:r>
            <a:r>
              <a:rPr lang="en-US" sz="2400" dirty="0"/>
              <a:t> we’ve </a:t>
            </a:r>
            <a:r>
              <a:rPr lang="en-US" sz="2400" dirty="0" err="1"/>
              <a:t>normalised</a:t>
            </a:r>
            <a:r>
              <a:rPr lang="en-US" sz="2400" dirty="0"/>
              <a:t>?</a:t>
            </a:r>
          </a:p>
          <a:p>
            <a:pPr algn="ctr">
              <a:lnSpc>
                <a:spcPts val="2850"/>
              </a:lnSpc>
            </a:pP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C87A8-A45A-6ED7-E991-06F71226A11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D753862-29DA-D7F4-B781-8479C2D5078C}"/>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a:solidFill>
                  <a:srgbClr val="3F6FF3"/>
                </a:solidFill>
                <a:latin typeface="Outfit Medium" pitchFamily="34" charset="0"/>
              </a:rPr>
              <a:t>Audience</a:t>
            </a:r>
            <a:endParaRPr lang="en-US" sz="6150" dirty="0"/>
          </a:p>
        </p:txBody>
      </p:sp>
      <p:sp>
        <p:nvSpPr>
          <p:cNvPr id="5" name="Text 2">
            <a:extLst>
              <a:ext uri="{FF2B5EF4-FFF2-40B4-BE49-F238E27FC236}">
                <a16:creationId xmlns:a16="http://schemas.microsoft.com/office/drawing/2014/main" id="{B5091472-F97A-FA89-9E65-7A0035C5F574}"/>
              </a:ext>
            </a:extLst>
          </p:cNvPr>
          <p:cNvSpPr/>
          <p:nvPr/>
        </p:nvSpPr>
        <p:spPr>
          <a:xfrm>
            <a:off x="1182415" y="2370592"/>
            <a:ext cx="8245364" cy="3872553"/>
          </a:xfrm>
          <a:prstGeom prst="rect">
            <a:avLst/>
          </a:prstGeom>
          <a:noFill/>
          <a:ln/>
        </p:spPr>
        <p:txBody>
          <a:bodyPr wrap="square" lIns="0" tIns="0" rIns="0" bIns="0" rtlCol="0" anchor="t"/>
          <a:lstStyle/>
          <a:p>
            <a:pPr>
              <a:lnSpc>
                <a:spcPts val="2850"/>
              </a:lnSpc>
            </a:pPr>
            <a:r>
              <a:rPr lang="en-AU" sz="2800" dirty="0"/>
              <a:t>Stakeholder: Health Care Professionals</a:t>
            </a:r>
          </a:p>
          <a:p>
            <a:pPr>
              <a:lnSpc>
                <a:spcPts val="2850"/>
              </a:lnSpc>
            </a:pPr>
            <a:r>
              <a:rPr lang="en-AU" sz="2800" dirty="0"/>
              <a:t>Professional Examples: Doctors, Radiologist</a:t>
            </a:r>
          </a:p>
          <a:p>
            <a:pPr marL="457200" indent="-457200">
              <a:lnSpc>
                <a:spcPts val="2850"/>
              </a:lnSpc>
              <a:buFont typeface="Arial" panose="020B0604020202020204" pitchFamily="34" charset="0"/>
              <a:buChar char="•"/>
            </a:pPr>
            <a:r>
              <a:rPr lang="en-US" sz="2800" dirty="0"/>
              <a:t>Increasing number of patients requiring early and accurate diagnosis of lung cancer.</a:t>
            </a:r>
          </a:p>
          <a:p>
            <a:pPr marL="457200" indent="-457200">
              <a:lnSpc>
                <a:spcPts val="2850"/>
              </a:lnSpc>
              <a:buFont typeface="Arial" panose="020B0604020202020204" pitchFamily="34" charset="0"/>
              <a:buChar char="•"/>
            </a:pPr>
            <a:r>
              <a:rPr lang="en-US" sz="2800" dirty="0"/>
              <a:t>Must adapt to AI-assisted diagnostic tools that enhance scan interpretation and reduce human error.</a:t>
            </a:r>
          </a:p>
          <a:p>
            <a:pPr marL="457200" indent="-457200">
              <a:lnSpc>
                <a:spcPts val="2850"/>
              </a:lnSpc>
              <a:buFont typeface="Arial" panose="020B0604020202020204" pitchFamily="34" charset="0"/>
              <a:buChar char="•"/>
            </a:pPr>
            <a:r>
              <a:rPr lang="en-US" sz="2800" dirty="0"/>
              <a:t>Need to understand and trust machine learning outputs to confidently use them in clinical decisions.</a:t>
            </a:r>
          </a:p>
          <a:p>
            <a:pPr marL="457200" indent="-457200">
              <a:lnSpc>
                <a:spcPts val="2850"/>
              </a:lnSpc>
              <a:buFont typeface="Arial" panose="020B0604020202020204" pitchFamily="34" charset="0"/>
              <a:buChar char="•"/>
            </a:pPr>
            <a:r>
              <a:rPr lang="en-US" sz="2800" dirty="0"/>
              <a:t>Responsible for communicating AI-based results clearly to patients while ensuring empathy and ethical care.</a:t>
            </a:r>
            <a:endParaRPr lang="en-AU" sz="2800" dirty="0"/>
          </a:p>
          <a:p>
            <a:pPr>
              <a:lnSpc>
                <a:spcPts val="2850"/>
              </a:lnSpc>
            </a:pPr>
            <a:endParaRPr lang="en-AU" sz="3600" dirty="0"/>
          </a:p>
          <a:p>
            <a:pPr>
              <a:lnSpc>
                <a:spcPts val="2850"/>
              </a:lnSpc>
            </a:pPr>
            <a:endParaRPr lang="en-AU" sz="3600" dirty="0"/>
          </a:p>
          <a:p>
            <a:pPr>
              <a:lnSpc>
                <a:spcPts val="2850"/>
              </a:lnSpc>
            </a:pPr>
            <a:endParaRPr lang="en-AU" sz="3600" dirty="0"/>
          </a:p>
          <a:p>
            <a:pPr>
              <a:lnSpc>
                <a:spcPts val="2850"/>
              </a:lnSpc>
            </a:pPr>
            <a:endParaRPr lang="en-AU" sz="3600" dirty="0"/>
          </a:p>
          <a:p>
            <a:pPr>
              <a:lnSpc>
                <a:spcPts val="2850"/>
              </a:lnSpc>
            </a:pPr>
            <a:endParaRPr lang="en-US" sz="3600" dirty="0"/>
          </a:p>
        </p:txBody>
      </p:sp>
      <p:pic>
        <p:nvPicPr>
          <p:cNvPr id="8" name="Picture 7" descr="A person with a stethoscope around his neck&#10;&#10;AI-generated content may be incorrect.">
            <a:extLst>
              <a:ext uri="{FF2B5EF4-FFF2-40B4-BE49-F238E27FC236}">
                <a16:creationId xmlns:a16="http://schemas.microsoft.com/office/drawing/2014/main" id="{A9C9F0D0-EB24-DC9C-2BCA-E077CDFF3FF7}"/>
              </a:ext>
            </a:extLst>
          </p:cNvPr>
          <p:cNvPicPr>
            <a:picLocks noChangeAspect="1"/>
          </p:cNvPicPr>
          <p:nvPr/>
        </p:nvPicPr>
        <p:blipFill>
          <a:blip r:embed="rId3"/>
          <a:stretch>
            <a:fillRect/>
          </a:stretch>
        </p:blipFill>
        <p:spPr>
          <a:xfrm>
            <a:off x="10421006" y="2215055"/>
            <a:ext cx="3799490" cy="3799490"/>
          </a:xfrm>
          <a:prstGeom prst="rect">
            <a:avLst/>
          </a:prstGeom>
        </p:spPr>
      </p:pic>
    </p:spTree>
    <p:extLst>
      <p:ext uri="{BB962C8B-B14F-4D97-AF65-F5344CB8AC3E}">
        <p14:creationId xmlns:p14="http://schemas.microsoft.com/office/powerpoint/2010/main" val="3262578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F1FFB-04CA-70BC-CD47-6B42BE4706A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DF44BE0-37C0-628A-B906-74D2F9CA4043}"/>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Audience</a:t>
            </a:r>
            <a:endParaRPr lang="en-US" sz="6150" dirty="0"/>
          </a:p>
        </p:txBody>
      </p:sp>
      <p:sp>
        <p:nvSpPr>
          <p:cNvPr id="5" name="Text 2">
            <a:extLst>
              <a:ext uri="{FF2B5EF4-FFF2-40B4-BE49-F238E27FC236}">
                <a16:creationId xmlns:a16="http://schemas.microsoft.com/office/drawing/2014/main" id="{CAE480A8-A6F0-20C3-1976-C88EA94356AC}"/>
              </a:ext>
            </a:extLst>
          </p:cNvPr>
          <p:cNvSpPr/>
          <p:nvPr/>
        </p:nvSpPr>
        <p:spPr>
          <a:xfrm>
            <a:off x="1780675" y="2191362"/>
            <a:ext cx="11855116" cy="3872553"/>
          </a:xfrm>
          <a:prstGeom prst="rect">
            <a:avLst/>
          </a:prstGeom>
          <a:noFill/>
          <a:ln/>
        </p:spPr>
        <p:txBody>
          <a:bodyPr wrap="square" lIns="0" tIns="0" rIns="0" bIns="0" rtlCol="0" anchor="t"/>
          <a:lstStyle/>
          <a:p>
            <a:pPr algn="ctr"/>
            <a:r>
              <a:rPr lang="en-US" sz="3200" b="1" u="sng" dirty="0"/>
              <a:t>Why this problem worth investigating?</a:t>
            </a:r>
          </a:p>
          <a:p>
            <a:pPr>
              <a:lnSpc>
                <a:spcPts val="2850"/>
              </a:lnSpc>
            </a:pPr>
            <a:endParaRPr lang="en-AU" sz="2400" dirty="0"/>
          </a:p>
          <a:p>
            <a:pPr marL="342900" indent="-342900">
              <a:lnSpc>
                <a:spcPts val="2850"/>
              </a:lnSpc>
              <a:buFont typeface="Arial" panose="020B0604020202020204" pitchFamily="34" charset="0"/>
              <a:buChar char="•"/>
            </a:pPr>
            <a:r>
              <a:rPr lang="en-US" sz="2400" dirty="0"/>
              <a:t>🫁 </a:t>
            </a:r>
            <a:r>
              <a:rPr lang="en-US" sz="2400" b="1" dirty="0"/>
              <a:t>Lung cancer remains one of the leading causes of death worldwide</a:t>
            </a:r>
            <a:r>
              <a:rPr lang="en-US" sz="2400" dirty="0"/>
              <a:t>, often detected only in its late stages when treatment options are limited.</a:t>
            </a:r>
          </a:p>
          <a:p>
            <a:pPr marL="342900" indent="-342900">
              <a:lnSpc>
                <a:spcPts val="2850"/>
              </a:lnSpc>
              <a:buFont typeface="Arial" panose="020B0604020202020204" pitchFamily="34" charset="0"/>
              <a:buChar char="•"/>
            </a:pPr>
            <a:r>
              <a:rPr lang="en-US" sz="2400" dirty="0"/>
              <a:t>🔬 </a:t>
            </a:r>
            <a:r>
              <a:rPr lang="en-US" sz="2400" b="1" dirty="0"/>
              <a:t>Early detection can drastically improve survival rates</a:t>
            </a:r>
            <a:r>
              <a:rPr lang="en-US" sz="2400" dirty="0"/>
              <a:t>, yet many patients are diagnosed too late due to limited screening and subtle early symptoms.</a:t>
            </a:r>
          </a:p>
          <a:p>
            <a:pPr marL="342900" indent="-342900">
              <a:lnSpc>
                <a:spcPts val="2850"/>
              </a:lnSpc>
              <a:buFont typeface="Arial" panose="020B0604020202020204" pitchFamily="34" charset="0"/>
              <a:buChar char="•"/>
            </a:pPr>
            <a:r>
              <a:rPr lang="en-US" sz="2400" dirty="0"/>
              <a:t>💻 </a:t>
            </a:r>
            <a:r>
              <a:rPr lang="en-US" sz="2400" b="1" dirty="0"/>
              <a:t>AI-powered detection tools</a:t>
            </a:r>
            <a:r>
              <a:rPr lang="en-US" sz="2400" dirty="0"/>
              <a:t> can help radiologists identify cancer patterns faster and more accurately from X-rays or CT scans.</a:t>
            </a:r>
          </a:p>
          <a:p>
            <a:pPr marL="342900" indent="-342900">
              <a:lnSpc>
                <a:spcPts val="2850"/>
              </a:lnSpc>
              <a:buFont typeface="Arial" panose="020B0604020202020204" pitchFamily="34" charset="0"/>
              <a:buChar char="•"/>
            </a:pPr>
            <a:r>
              <a:rPr lang="en-US" sz="2400" dirty="0"/>
              <a:t>📊 </a:t>
            </a:r>
            <a:r>
              <a:rPr lang="en-US" sz="2400" b="1" dirty="0"/>
              <a:t>Data-driven analysis of patient and imaging data</a:t>
            </a:r>
            <a:r>
              <a:rPr lang="en-US" sz="2400" dirty="0"/>
              <a:t> enables more reliable predictions and reduces diagnostic errors.</a:t>
            </a:r>
          </a:p>
          <a:p>
            <a:pPr marL="342900" indent="-342900">
              <a:lnSpc>
                <a:spcPts val="2850"/>
              </a:lnSpc>
              <a:buFont typeface="Arial" panose="020B0604020202020204" pitchFamily="34" charset="0"/>
              <a:buChar char="•"/>
            </a:pPr>
            <a:r>
              <a:rPr lang="en-US" sz="2400" dirty="0"/>
              <a:t>🌍 </a:t>
            </a:r>
            <a:r>
              <a:rPr lang="en-US" sz="2400" b="1" dirty="0"/>
              <a:t>Social and healthcare impact:</a:t>
            </a:r>
            <a:r>
              <a:rPr lang="en-US" sz="2400" dirty="0"/>
              <a:t> advancing detection technology supports global health goals, saves lives, and reduces the burden on healthcare systems.</a:t>
            </a:r>
            <a:endParaRPr lang="en-AU" sz="2400" dirty="0"/>
          </a:p>
          <a:p>
            <a:pPr>
              <a:lnSpc>
                <a:spcPts val="2850"/>
              </a:lnSpc>
            </a:pPr>
            <a:endParaRPr lang="en-AU" sz="2400" dirty="0"/>
          </a:p>
          <a:p>
            <a:pPr>
              <a:lnSpc>
                <a:spcPts val="2850"/>
              </a:lnSpc>
            </a:pPr>
            <a:endParaRPr lang="en-US" sz="2400" dirty="0"/>
          </a:p>
        </p:txBody>
      </p:sp>
    </p:spTree>
    <p:extLst>
      <p:ext uri="{BB962C8B-B14F-4D97-AF65-F5344CB8AC3E}">
        <p14:creationId xmlns:p14="http://schemas.microsoft.com/office/powerpoint/2010/main" val="331849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CD4D-57CE-A854-687A-8852EFC1873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C1BC90A-A1CE-F4A4-07A1-5EE1170E673A}"/>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EDA</a:t>
            </a:r>
            <a:endParaRPr lang="en-US" sz="6150" dirty="0"/>
          </a:p>
        </p:txBody>
      </p:sp>
      <p:sp>
        <p:nvSpPr>
          <p:cNvPr id="5" name="Text 2">
            <a:extLst>
              <a:ext uri="{FF2B5EF4-FFF2-40B4-BE49-F238E27FC236}">
                <a16:creationId xmlns:a16="http://schemas.microsoft.com/office/drawing/2014/main" id="{06CB7934-C34D-D985-49B9-D47DA8D3D04A}"/>
              </a:ext>
            </a:extLst>
          </p:cNvPr>
          <p:cNvSpPr/>
          <p:nvPr/>
        </p:nvSpPr>
        <p:spPr>
          <a:xfrm>
            <a:off x="1182414" y="2162044"/>
            <a:ext cx="12790259" cy="4625485"/>
          </a:xfrm>
          <a:prstGeom prst="rect">
            <a:avLst/>
          </a:prstGeom>
          <a:noFill/>
          <a:ln/>
        </p:spPr>
        <p:txBody>
          <a:bodyPr wrap="square" lIns="0" tIns="0" rIns="0" bIns="0" rtlCol="0" anchor="t"/>
          <a:lstStyle/>
          <a:p>
            <a:pPr>
              <a:lnSpc>
                <a:spcPts val="2850"/>
              </a:lnSpc>
            </a:pPr>
            <a:r>
              <a:rPr lang="en-US" sz="2400" b="1" dirty="0"/>
              <a:t>309 records | 15 features</a:t>
            </a:r>
            <a:br>
              <a:rPr lang="en-US" sz="2400" dirty="0"/>
            </a:br>
            <a:r>
              <a:rPr lang="en-AU" sz="2400" dirty="0"/>
              <a:t>🧠 </a:t>
            </a:r>
            <a:r>
              <a:rPr lang="en-US" sz="2400" dirty="0"/>
              <a:t>Goal: </a:t>
            </a:r>
            <a:r>
              <a:rPr lang="en-US" sz="2400" b="1" dirty="0">
                <a:solidFill>
                  <a:srgbClr val="FF0000"/>
                </a:solidFill>
              </a:rPr>
              <a:t>Predict “Lung Cancer Risk” </a:t>
            </a:r>
            <a:r>
              <a:rPr lang="en-US" sz="2400" dirty="0"/>
              <a:t>based on </a:t>
            </a:r>
            <a:r>
              <a:rPr lang="en-US" sz="2400" b="1" dirty="0"/>
              <a:t>15 lifestyle, health, and symptom features</a:t>
            </a:r>
            <a:r>
              <a:rPr lang="en-US" sz="2400" dirty="0"/>
              <a:t> — whether a person is </a:t>
            </a:r>
            <a:r>
              <a:rPr lang="en-US" sz="2400" b="1" dirty="0"/>
              <a:t>likely to develop lung cancer.</a:t>
            </a:r>
          </a:p>
          <a:p>
            <a:pPr>
              <a:lnSpc>
                <a:spcPts val="2850"/>
              </a:lnSpc>
            </a:pPr>
            <a:endParaRPr lang="en-US" sz="2400" b="1" dirty="0"/>
          </a:p>
          <a:p>
            <a:pPr>
              <a:lnSpc>
                <a:spcPts val="2850"/>
              </a:lnSpc>
            </a:pPr>
            <a:endParaRPr lang="en-US" sz="2400" dirty="0"/>
          </a:p>
        </p:txBody>
      </p:sp>
      <p:pic>
        <p:nvPicPr>
          <p:cNvPr id="6" name="Picture 5">
            <a:extLst>
              <a:ext uri="{FF2B5EF4-FFF2-40B4-BE49-F238E27FC236}">
                <a16:creationId xmlns:a16="http://schemas.microsoft.com/office/drawing/2014/main" id="{562192DC-8553-9E5F-E25B-9E8CC6F2F911}"/>
              </a:ext>
            </a:extLst>
          </p:cNvPr>
          <p:cNvPicPr>
            <a:picLocks noChangeAspect="1"/>
          </p:cNvPicPr>
          <p:nvPr/>
        </p:nvPicPr>
        <p:blipFill>
          <a:blip r:embed="rId3"/>
          <a:stretch>
            <a:fillRect/>
          </a:stretch>
        </p:blipFill>
        <p:spPr>
          <a:xfrm>
            <a:off x="657727" y="4789686"/>
            <a:ext cx="13457613" cy="2442873"/>
          </a:xfrm>
          <a:prstGeom prst="rect">
            <a:avLst/>
          </a:prstGeom>
        </p:spPr>
      </p:pic>
    </p:spTree>
    <p:extLst>
      <p:ext uri="{BB962C8B-B14F-4D97-AF65-F5344CB8AC3E}">
        <p14:creationId xmlns:p14="http://schemas.microsoft.com/office/powerpoint/2010/main" val="261316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078A95-33C5-EC70-91D2-C2BA49BB0F3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4690CDC-D6FC-C6BD-D769-77B804371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
        <p:nvSpPr>
          <p:cNvPr id="11" name="Oval 5">
            <a:extLst>
              <a:ext uri="{FF2B5EF4-FFF2-40B4-BE49-F238E27FC236}">
                <a16:creationId xmlns:a16="http://schemas.microsoft.com/office/drawing/2014/main" id="{70BE50D4-7A39-1A15-03CA-B328E4CB2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399"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cxnSp>
        <p:nvCxnSpPr>
          <p:cNvPr id="13" name="Straight Connector 12">
            <a:extLst>
              <a:ext uri="{FF2B5EF4-FFF2-40B4-BE49-F238E27FC236}">
                <a16:creationId xmlns:a16="http://schemas.microsoft.com/office/drawing/2014/main" id="{49F8B112-C483-B35A-FA02-6657111447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64211"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07CBDD3-76D6-6B5D-3DE9-3FB99F129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at a desk with a computer and a brain&#10;&#10;AI-generated content may be incorrect.">
            <a:extLst>
              <a:ext uri="{FF2B5EF4-FFF2-40B4-BE49-F238E27FC236}">
                <a16:creationId xmlns:a16="http://schemas.microsoft.com/office/drawing/2014/main" id="{60B5AFF4-164D-22A8-AE8F-9AB72DD311AA}"/>
              </a:ext>
            </a:extLst>
          </p:cNvPr>
          <p:cNvPicPr>
            <a:picLocks noChangeAspect="1"/>
          </p:cNvPicPr>
          <p:nvPr/>
        </p:nvPicPr>
        <p:blipFill>
          <a:blip r:embed="rId3">
            <a:alphaModFix amt="45000"/>
          </a:blip>
          <a:srcRect t="15392" r="1" b="1"/>
          <a:stretch>
            <a:fillRect/>
          </a:stretch>
        </p:blipFill>
        <p:spPr>
          <a:xfrm>
            <a:off x="20" y="-1"/>
            <a:ext cx="14626722" cy="8229599"/>
          </a:xfrm>
          <a:prstGeom prst="rect">
            <a:avLst/>
          </a:prstGeom>
        </p:spPr>
      </p:pic>
      <p:sp>
        <p:nvSpPr>
          <p:cNvPr id="3" name="Text 0">
            <a:extLst>
              <a:ext uri="{FF2B5EF4-FFF2-40B4-BE49-F238E27FC236}">
                <a16:creationId xmlns:a16="http://schemas.microsoft.com/office/drawing/2014/main" id="{69834718-25A0-A1B3-E99D-B2E24DACE216}"/>
              </a:ext>
            </a:extLst>
          </p:cNvPr>
          <p:cNvSpPr/>
          <p:nvPr/>
        </p:nvSpPr>
        <p:spPr>
          <a:xfrm>
            <a:off x="772160" y="772160"/>
            <a:ext cx="8597609" cy="6685279"/>
          </a:xfrm>
          <a:prstGeom prst="rect">
            <a:avLst/>
          </a:prstGeom>
        </p:spPr>
        <p:txBody>
          <a:bodyPr vert="horz" lIns="91440" tIns="45720" rIns="91440" bIns="45720" rtlCol="0" anchor="ctr">
            <a:normAutofit/>
          </a:bodyPr>
          <a:lstStyle/>
          <a:p>
            <a:pPr marL="0" indent="0" algn="r" defTabSz="914400">
              <a:lnSpc>
                <a:spcPct val="80000"/>
              </a:lnSpc>
              <a:spcBef>
                <a:spcPct val="0"/>
              </a:spcBef>
              <a:spcAft>
                <a:spcPts val="600"/>
              </a:spcAft>
            </a:pPr>
            <a:r>
              <a:rPr lang="en-US" sz="7900" kern="1200" cap="all" spc="200" baseline="0" dirty="0">
                <a:latin typeface="+mj-lt"/>
                <a:ea typeface="+mj-ea"/>
                <a:cs typeface="+mj-cs"/>
              </a:rPr>
              <a:t>ML Models</a:t>
            </a:r>
          </a:p>
        </p:txBody>
      </p:sp>
      <p:cxnSp>
        <p:nvCxnSpPr>
          <p:cNvPr id="17" name="Straight Connector 16">
            <a:extLst>
              <a:ext uri="{FF2B5EF4-FFF2-40B4-BE49-F238E27FC236}">
                <a16:creationId xmlns:a16="http://schemas.microsoft.com/office/drawing/2014/main" id="{E3C3FF65-3C95-EEE0-B445-5992ADCD14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7526" y="2194560"/>
            <a:ext cx="0" cy="3840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21704"/>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753</TotalTime>
  <Words>1330</Words>
  <Application>Microsoft Office PowerPoint</Application>
  <PresentationFormat>Custom</PresentationFormat>
  <Paragraphs>212</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Berlin Sans FB Demi</vt:lpstr>
      <vt:lpstr>Outfit Medium</vt:lpstr>
      <vt:lpstr>Arial</vt:lpstr>
      <vt:lpstr>Tw Cen MT Condensed</vt:lpstr>
      <vt:lpstr>IBM Plex Sans</vt:lpstr>
      <vt:lpstr>Wingdings 3</vt:lpstr>
      <vt:lpstr>Tw Cen MT</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Aaron Tan (23070356)</cp:lastModifiedBy>
  <cp:revision>114</cp:revision>
  <dcterms:created xsi:type="dcterms:W3CDTF">2025-09-28T12:37:35Z</dcterms:created>
  <dcterms:modified xsi:type="dcterms:W3CDTF">2025-10-24T08:49:36Z</dcterms:modified>
</cp:coreProperties>
</file>